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9"/>
  </p:notesMasterIdLst>
  <p:sldIdLst>
    <p:sldId id="257" r:id="rId2"/>
    <p:sldId id="1367" r:id="rId3"/>
    <p:sldId id="1039" r:id="rId4"/>
    <p:sldId id="1106" r:id="rId5"/>
    <p:sldId id="1105" r:id="rId6"/>
    <p:sldId id="1059" r:id="rId7"/>
    <p:sldId id="1200" r:id="rId8"/>
    <p:sldId id="1261" r:id="rId9"/>
    <p:sldId id="1111" r:id="rId10"/>
    <p:sldId id="1272" r:id="rId11"/>
    <p:sldId id="1368" r:id="rId12"/>
    <p:sldId id="1241" r:id="rId13"/>
    <p:sldId id="1110" r:id="rId14"/>
    <p:sldId id="1242" r:id="rId15"/>
    <p:sldId id="1344" r:id="rId16"/>
    <p:sldId id="1372" r:id="rId17"/>
    <p:sldId id="1282" r:id="rId18"/>
    <p:sldId id="1243" r:id="rId19"/>
    <p:sldId id="1333" r:id="rId20"/>
    <p:sldId id="1255" r:id="rId21"/>
    <p:sldId id="1112" r:id="rId22"/>
    <p:sldId id="1217" r:id="rId23"/>
    <p:sldId id="1263" r:id="rId24"/>
    <p:sldId id="1115" r:id="rId25"/>
    <p:sldId id="1369" r:id="rId26"/>
    <p:sldId id="1113" r:id="rId27"/>
    <p:sldId id="1131" r:id="rId28"/>
    <p:sldId id="1252" r:id="rId29"/>
    <p:sldId id="1262" r:id="rId30"/>
    <p:sldId id="1130" r:id="rId31"/>
    <p:sldId id="1376" r:id="rId32"/>
    <p:sldId id="1377" r:id="rId33"/>
    <p:sldId id="1175" r:id="rId34"/>
    <p:sldId id="1176" r:id="rId35"/>
    <p:sldId id="1259" r:id="rId36"/>
    <p:sldId id="1258" r:id="rId37"/>
    <p:sldId id="1132" r:id="rId38"/>
    <p:sldId id="1249" r:id="rId39"/>
    <p:sldId id="1264" r:id="rId40"/>
    <p:sldId id="1296" r:id="rId41"/>
    <p:sldId id="1133" r:id="rId42"/>
    <p:sldId id="1378" r:id="rId43"/>
    <p:sldId id="1339" r:id="rId44"/>
    <p:sldId id="1265" r:id="rId45"/>
    <p:sldId id="1136" r:id="rId46"/>
    <p:sldId id="1363" r:id="rId47"/>
    <p:sldId id="1118" r:id="rId48"/>
    <p:sldId id="1380" r:id="rId49"/>
    <p:sldId id="1381" r:id="rId50"/>
    <p:sldId id="1436" r:id="rId51"/>
    <p:sldId id="1379" r:id="rId52"/>
    <p:sldId id="1163" r:id="rId53"/>
    <p:sldId id="1244" r:id="rId54"/>
    <p:sldId id="1383" r:id="rId55"/>
    <p:sldId id="1117" r:id="rId56"/>
    <p:sldId id="1283" r:id="rId57"/>
    <p:sldId id="1269" r:id="rId58"/>
    <p:sldId id="1389" r:id="rId59"/>
    <p:sldId id="1364" r:id="rId60"/>
    <p:sldId id="1384" r:id="rId61"/>
    <p:sldId id="1216" r:id="rId62"/>
    <p:sldId id="1385" r:id="rId63"/>
    <p:sldId id="1119" r:id="rId64"/>
    <p:sldId id="1287" r:id="rId65"/>
    <p:sldId id="1386" r:id="rId66"/>
    <p:sldId id="1266" r:id="rId67"/>
    <p:sldId id="1414" r:id="rId68"/>
    <p:sldId id="1413" r:id="rId69"/>
    <p:sldId id="1415" r:id="rId70"/>
    <p:sldId id="1416" r:id="rId71"/>
    <p:sldId id="1417" r:id="rId72"/>
    <p:sldId id="1418" r:id="rId73"/>
    <p:sldId id="1419" r:id="rId74"/>
    <p:sldId id="1420" r:id="rId75"/>
    <p:sldId id="1232" r:id="rId76"/>
    <p:sldId id="1182" r:id="rId77"/>
    <p:sldId id="1197" r:id="rId78"/>
    <p:sldId id="1123" r:id="rId79"/>
    <p:sldId id="1187" r:id="rId80"/>
    <p:sldId id="1293" r:id="rId81"/>
    <p:sldId id="1188" r:id="rId82"/>
    <p:sldId id="1313" r:id="rId83"/>
    <p:sldId id="1185" r:id="rId84"/>
    <p:sldId id="1267" r:id="rId85"/>
    <p:sldId id="1336" r:id="rId86"/>
    <p:sldId id="1273" r:id="rId87"/>
    <p:sldId id="1268" r:id="rId88"/>
    <p:sldId id="1274" r:id="rId89"/>
    <p:sldId id="1375" r:id="rId90"/>
    <p:sldId id="1450" r:id="rId91"/>
    <p:sldId id="1449" r:id="rId92"/>
    <p:sldId id="1387" r:id="rId93"/>
    <p:sldId id="1294" r:id="rId94"/>
    <p:sldId id="1394" r:id="rId95"/>
    <p:sldId id="1340" r:id="rId96"/>
    <p:sldId id="1395" r:id="rId97"/>
    <p:sldId id="1396" r:id="rId98"/>
    <p:sldId id="1388" r:id="rId99"/>
    <p:sldId id="1382" r:id="rId100"/>
    <p:sldId id="1270" r:id="rId101"/>
    <p:sldId id="1186" r:id="rId102"/>
    <p:sldId id="1199" r:id="rId103"/>
    <p:sldId id="1198" r:id="rId104"/>
    <p:sldId id="1142" r:id="rId105"/>
    <p:sldId id="1329" r:id="rId106"/>
    <p:sldId id="1439" r:id="rId107"/>
    <p:sldId id="1201" r:id="rId108"/>
    <p:sldId id="1343" r:id="rId109"/>
    <p:sldId id="1254" r:id="rId110"/>
    <p:sldId id="1390" r:id="rId111"/>
    <p:sldId id="1393" r:id="rId112"/>
    <p:sldId id="1155" r:id="rId113"/>
    <p:sldId id="1288" r:id="rId114"/>
    <p:sldId id="1289" r:id="rId115"/>
    <p:sldId id="1341" r:id="rId116"/>
    <p:sldId id="1392" r:id="rId117"/>
    <p:sldId id="1391" r:id="rId118"/>
    <p:sldId id="1373" r:id="rId119"/>
    <p:sldId id="1295" r:id="rId120"/>
    <p:sldId id="1342" r:id="rId121"/>
    <p:sldId id="1330" r:id="rId122"/>
    <p:sldId id="1202" r:id="rId123"/>
    <p:sldId id="1124" r:id="rId124"/>
    <p:sldId id="1224" r:id="rId125"/>
    <p:sldId id="1362" r:id="rId126"/>
    <p:sldId id="1403" r:id="rId127"/>
    <p:sldId id="1397" r:id="rId128"/>
    <p:sldId id="1398" r:id="rId129"/>
    <p:sldId id="1399" r:id="rId130"/>
    <p:sldId id="1400" r:id="rId131"/>
    <p:sldId id="1401" r:id="rId132"/>
    <p:sldId id="1334" r:id="rId133"/>
    <p:sldId id="1404" r:id="rId134"/>
    <p:sldId id="1346" r:id="rId135"/>
    <p:sldId id="1347" r:id="rId136"/>
    <p:sldId id="1348" r:id="rId137"/>
    <p:sldId id="1349" r:id="rId138"/>
    <p:sldId id="1350" r:id="rId139"/>
    <p:sldId id="1411" r:id="rId140"/>
    <p:sldId id="1402" r:id="rId141"/>
    <p:sldId id="1230" r:id="rId142"/>
    <p:sldId id="1271" r:id="rId143"/>
    <p:sldId id="1275" r:id="rId144"/>
    <p:sldId id="1290" r:id="rId145"/>
    <p:sldId id="1291" r:id="rId146"/>
    <p:sldId id="1370" r:id="rId147"/>
    <p:sldId id="1292" r:id="rId148"/>
    <p:sldId id="1407" r:id="rId149"/>
    <p:sldId id="1345" r:id="rId150"/>
    <p:sldId id="1408" r:id="rId151"/>
    <p:sldId id="1309" r:id="rId152"/>
    <p:sldId id="1122" r:id="rId153"/>
    <p:sldId id="1405" r:id="rId154"/>
    <p:sldId id="1409" r:id="rId155"/>
    <p:sldId id="1233" r:id="rId156"/>
    <p:sldId id="1167" r:id="rId157"/>
    <p:sldId id="1203" r:id="rId158"/>
    <p:sldId id="1305" r:id="rId159"/>
    <p:sldId id="1307" r:id="rId160"/>
    <p:sldId id="1304" r:id="rId161"/>
    <p:sldId id="1245" r:id="rId162"/>
    <p:sldId id="1351" r:id="rId163"/>
    <p:sldId id="1172" r:id="rId164"/>
    <p:sldId id="1311" r:id="rId165"/>
    <p:sldId id="1310" r:id="rId166"/>
    <p:sldId id="1312" r:id="rId167"/>
    <p:sldId id="1352" r:id="rId168"/>
    <p:sldId id="1353" r:id="rId169"/>
    <p:sldId id="1354" r:id="rId170"/>
    <p:sldId id="1315" r:id="rId171"/>
    <p:sldId id="1301" r:id="rId172"/>
    <p:sldId id="1298" r:id="rId173"/>
    <p:sldId id="1299" r:id="rId174"/>
    <p:sldId id="1412" r:id="rId175"/>
    <p:sldId id="1331" r:id="rId176"/>
    <p:sldId id="1238" r:id="rId177"/>
    <p:sldId id="1189" r:id="rId178"/>
    <p:sldId id="1177" r:id="rId179"/>
    <p:sldId id="1421" r:id="rId180"/>
    <p:sldId id="1207" r:id="rId181"/>
    <p:sldId id="1316" r:id="rId182"/>
    <p:sldId id="1319" r:id="rId183"/>
    <p:sldId id="1425" r:id="rId184"/>
    <p:sldId id="1318" r:id="rId185"/>
    <p:sldId id="1320" r:id="rId186"/>
    <p:sldId id="1173" r:id="rId187"/>
    <p:sldId id="1208" r:id="rId188"/>
    <p:sldId id="1248" r:id="rId189"/>
    <p:sldId id="1210" r:id="rId190"/>
    <p:sldId id="1211" r:id="rId191"/>
    <p:sldId id="1212" r:id="rId192"/>
    <p:sldId id="1322" r:id="rId193"/>
    <p:sldId id="1323" r:id="rId194"/>
    <p:sldId id="1430" r:id="rId195"/>
    <p:sldId id="1433" r:id="rId196"/>
    <p:sldId id="1235" r:id="rId197"/>
    <p:sldId id="1150" r:id="rId198"/>
    <p:sldId id="1121" r:id="rId199"/>
    <p:sldId id="1327" r:id="rId200"/>
    <p:sldId id="1358" r:id="rId201"/>
    <p:sldId id="1326" r:id="rId202"/>
    <p:sldId id="1432" r:id="rId203"/>
    <p:sldId id="1151" r:id="rId204"/>
    <p:sldId id="1152" r:id="rId205"/>
    <p:sldId id="1434" r:id="rId206"/>
    <p:sldId id="1222" r:id="rId207"/>
    <p:sldId id="1426" r:id="rId208"/>
    <p:sldId id="1234" r:id="rId209"/>
    <p:sldId id="1194" r:id="rId210"/>
    <p:sldId id="1139" r:id="rId211"/>
    <p:sldId id="1137" r:id="rId212"/>
    <p:sldId id="1165" r:id="rId213"/>
    <p:sldId id="1195" r:id="rId214"/>
    <p:sldId id="1429" r:id="rId215"/>
    <p:sldId id="1440" r:id="rId216"/>
    <p:sldId id="1441" r:id="rId217"/>
    <p:sldId id="1443" r:id="rId218"/>
    <p:sldId id="1442" r:id="rId219"/>
    <p:sldId id="1444" r:id="rId220"/>
    <p:sldId id="1445" r:id="rId221"/>
    <p:sldId id="1446" r:id="rId222"/>
    <p:sldId id="1140" r:id="rId223"/>
    <p:sldId id="1361" r:id="rId224"/>
    <p:sldId id="1448" r:id="rId225"/>
    <p:sldId id="1447" r:id="rId226"/>
    <p:sldId id="1431" r:id="rId227"/>
    <p:sldId id="1423" r:id="rId22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505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25" autoAdjust="0"/>
  </p:normalViewPr>
  <p:slideViewPr>
    <p:cSldViewPr snapToGrid="0">
      <p:cViewPr varScale="1">
        <p:scale>
          <a:sx n="99" d="100"/>
          <a:sy n="99" d="100"/>
        </p:scale>
        <p:origin x="14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A703-45CC-4722-8504-5033E9A592AF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775FF-D4ED-4275-8009-3FC395396E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81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818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30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128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3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970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968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515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164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814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210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0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E403C-F782-4F56-868F-F24E6380BDD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578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44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676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423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respawn</a:t>
            </a:r>
            <a:r>
              <a:rPr kumimoji="1" lang="ja-JP" altLang="en-US" dirty="0"/>
              <a:t>はゲームパッドを途中でつないでも動作するようにするため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825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589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respawn</a:t>
            </a:r>
            <a:r>
              <a:rPr kumimoji="1" lang="ja-JP" altLang="en-US" dirty="0"/>
              <a:t>はゲームパッドを途中でつないでも動作するようにするため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113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658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202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224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89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22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模式図（単なるカメラ切り替えも含む）を入れる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24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90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020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47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26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1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2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987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58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0669B-7734-B212-53FD-46B61B25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FE698A-3DA0-A818-2798-3392EF6F2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A134A7-019B-B2EC-8641-03BAE605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D5A69D-B68C-664E-3005-DB36660B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46A9AE-CE79-E864-18F4-24582E2E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67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23A87C-4EF5-B7DB-CF7B-CF25BBFA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EA7A0E-AB10-A2DA-F4AD-F24539B6C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7C63B2-A380-EC19-2C7A-73A6B0BA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5C5C7B-6720-EC0F-4DAD-BD269D90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7CFD6E-C153-CDB2-06CC-0C0B888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93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E21E26C-9E71-4045-BB2E-3BBB8D342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BD19AD-C30B-8FA4-4943-0679D41A0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3042A2-92EC-9E1D-4A89-81F62004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841B88-825F-9394-A3CA-7CEFEAEA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4FB257-72C4-55C3-D0D9-A30B3E16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59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77AB29-EAAC-A016-8633-0605F203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78C9FB-3FAB-F268-4D03-8FCA6BB7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C1C3A2-47BD-9A8F-ADDA-FAD1DA0D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A84AA5-AC31-BF90-2D0D-16546139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42FED6-02E4-5C19-4103-E8B0F417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6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49436-8FC7-B6A3-9B8D-543994F9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1E7B43-BB65-EEE5-CF65-99FB5B556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684F9F-84A8-829D-72D6-A17A2912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F4316-D686-3080-BA22-5B1D0028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9778F2-24DA-E71C-99B8-44FCF693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9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B5158-2232-5D36-2C8A-64B983FF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35D80-6F95-96B7-9A76-2C1D099BF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FB1B94-17B0-2FBA-F61B-3B870970D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023BFE-651E-DFBD-FBE1-4C1027D9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2F3F99-78B9-255D-E55E-494D8F3A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E1C103F-7485-91CA-5081-366779BC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87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692E89-7EBD-CF5F-2DE8-D519273C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77F2CA-3B62-8364-C2A1-820BA723E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79CCAF-EAB0-3735-2A79-D84ECEA3B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0F9AE2-BB80-A281-BD75-EED4F7256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810F68-BF7C-0D35-0923-1D95A3E7B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1BAAF1-0B59-C269-AFA6-B834423C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D2B750D-F42B-5413-95AF-36FBAE73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096651-4182-AC70-D5BC-695FF747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5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02C9D2-EF98-7137-C64B-9CE8E6EE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093D799-9D3E-0671-1D7E-35A49B4C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262FB8D-452C-DA4A-34BE-3BA880C3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81FDFEC-3297-5BC2-D545-CB02E86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09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1B9C787-7421-F1CB-6B66-A03BA64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901F313-0C81-030F-3646-C030C6F0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13343F-1B8E-68CD-A34B-9EFCCE16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24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77886E-59EB-F049-0E03-FC7B9776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1E00FE-4EB8-4398-8479-A5F69FBAC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3642327-E652-B635-5C70-B4591228A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914F0E-B30A-D6CD-2964-F980C1660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C89390-BF6E-F996-F09D-B0D9ED32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8CA572-4EAB-8CAA-B130-669408E3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362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6A194-187F-2FD8-E5BE-083BC2FA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CF1A0F7-7B42-BCB2-6117-DA0085413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2A2624-9114-4BB3-1AF8-6627FE38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3BD2F0-8376-251E-9D6F-9F3ACAD2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231F155-DEA1-B3FF-17F2-60E8DC0D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EE1335-E5B3-F083-FD03-EE8FE586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09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4E3439F-A792-8A03-C7D2-C153A87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12814FA-9A69-2352-0D2C-869DC6676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A043FD-4A69-0BA7-B939-422D623BB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09DE0F-B62B-59C1-2127-E02898534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EDE2F5-49C5-0FA0-F11B-0E476A430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0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os.org/en/humble/Tutorials/Beginner-Client-Libraries.htm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horeonoid.org/ja/documents/latest/ros2/build-choreonoid.html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vstoneofficial/megarover_s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horeonoid.org/ja/documents/latest/simulation/tank-tutorial/index.html" TargetMode="External"/><Relationship Id="rId2" Type="http://schemas.openxmlformats.org/officeDocument/2006/relationships/hyperlink" Target="https://choreonoid.org/ja/documents/latest/simulation/howto-implement-controll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oreonoid.org/ja/documents/latest/ros/tank-tutorial/index.html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ros.org/en/humble/" TargetMode="External"/><Relationship Id="rId3" Type="http://schemas.openxmlformats.org/officeDocument/2006/relationships/hyperlink" Target="https://choreonoid.org/ja/documents/latest/index.html" TargetMode="External"/><Relationship Id="rId7" Type="http://schemas.openxmlformats.org/officeDocument/2006/relationships/hyperlink" Target="https://discourse.choreonoid.org/" TargetMode="External"/><Relationship Id="rId2" Type="http://schemas.openxmlformats.org/officeDocument/2006/relationships/hyperlink" Target="https://choreonoi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oreonoid/choreonoid_ros2_mobile_robot_tutorial" TargetMode="External"/><Relationship Id="rId5" Type="http://schemas.openxmlformats.org/officeDocument/2006/relationships/hyperlink" Target="https://github.com/choreonoid/choreonoid_ros" TargetMode="External"/><Relationship Id="rId4" Type="http://schemas.openxmlformats.org/officeDocument/2006/relationships/hyperlink" Target="https://github.com/choreonoid/choreonoid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9E9B6-9324-6392-88C6-F85D7F00F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045" y="2023335"/>
            <a:ext cx="7961134" cy="1828818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Choreonoid</a:t>
            </a:r>
            <a:br>
              <a:rPr lang="en-US" altLang="ja-JP" sz="4000" dirty="0"/>
            </a:br>
            <a:r>
              <a:rPr lang="en-US" altLang="ja-JP" sz="4000" dirty="0"/>
              <a:t>ROS 2 </a:t>
            </a:r>
            <a:r>
              <a:rPr lang="ja-JP" altLang="en-US" sz="4000" dirty="0"/>
              <a:t>モバイルロボット</a:t>
            </a:r>
            <a:br>
              <a:rPr lang="en-US" altLang="ja-JP" sz="4000" dirty="0"/>
            </a:br>
            <a:r>
              <a:rPr lang="ja-JP" altLang="en-US" sz="4000" dirty="0"/>
              <a:t>チュートリアル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054D3C3-8BC9-8090-01A6-035DB13D5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612" y="4618156"/>
            <a:ext cx="6858000" cy="124182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株式会社コレオノイド</a:t>
            </a:r>
            <a:endParaRPr lang="en-US" altLang="ja-JP" sz="2800" dirty="0"/>
          </a:p>
          <a:p>
            <a:r>
              <a:rPr lang="en-US" altLang="ja-JP" sz="2800" dirty="0"/>
              <a:t>2024/8/31</a:t>
            </a:r>
          </a:p>
        </p:txBody>
      </p:sp>
    </p:spTree>
    <p:extLst>
      <p:ext uri="{BB962C8B-B14F-4D97-AF65-F5344CB8AC3E}">
        <p14:creationId xmlns:p14="http://schemas.microsoft.com/office/powerpoint/2010/main" val="38880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7458F-E7EC-2CD8-A30C-DEB76E8E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関連チュートリアル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25129C-DBE1-3008-031F-9FBC05385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18022"/>
          </a:xfrm>
        </p:spPr>
        <p:txBody>
          <a:bodyPr/>
          <a:lstStyle/>
          <a:p>
            <a:r>
              <a:rPr lang="en-US" altLang="ja-JP" dirty="0" err="1"/>
              <a:t>Choreooid</a:t>
            </a:r>
            <a:r>
              <a:rPr lang="ja-JP" altLang="en-US" dirty="0"/>
              <a:t>マニュアルの以下のページ</a:t>
            </a:r>
            <a:endParaRPr lang="en-US" altLang="ja-JP" dirty="0"/>
          </a:p>
          <a:p>
            <a:pPr lvl="1"/>
            <a:r>
              <a:rPr lang="en-US" altLang="ja-JP" dirty="0"/>
              <a:t>Tank</a:t>
            </a:r>
            <a:r>
              <a:rPr lang="ja-JP" altLang="en-US" dirty="0"/>
              <a:t>チュートリアル</a:t>
            </a:r>
            <a:endParaRPr lang="en-US" altLang="ja-JP" dirty="0"/>
          </a:p>
          <a:p>
            <a:pPr lvl="2"/>
            <a:r>
              <a:rPr lang="en-US" altLang="ja-JP" dirty="0"/>
              <a:t>https://choreonoid.org/ja/documents/latest/simulation/tank-tutorial/index.html</a:t>
            </a:r>
          </a:p>
          <a:p>
            <a:pPr lvl="1"/>
            <a:r>
              <a:rPr kumimoji="1" lang="en-US" altLang="ja-JP" dirty="0"/>
              <a:t>ROS(1)</a:t>
            </a:r>
            <a:r>
              <a:rPr kumimoji="1" lang="ja-JP" altLang="en-US" dirty="0"/>
              <a:t>版</a:t>
            </a:r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https://choreonoid.org/ja/documents/latest/ros/tank-tutorial/index.html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215864-7721-9D4E-B653-9C2B9BFC26A8}"/>
              </a:ext>
            </a:extLst>
          </p:cNvPr>
          <p:cNvSpPr txBox="1"/>
          <p:nvPr/>
        </p:nvSpPr>
        <p:spPr>
          <a:xfrm>
            <a:off x="685357" y="4770474"/>
            <a:ext cx="7655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本チュートリアルと同様の内容も含んでおり、各項目について詳細な解説がありますので、参考にしてください。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5462625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Part8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通信を用いた制御</a:t>
            </a:r>
          </a:p>
        </p:txBody>
      </p:sp>
    </p:spTree>
    <p:extLst>
      <p:ext uri="{BB962C8B-B14F-4D97-AF65-F5344CB8AC3E}">
        <p14:creationId xmlns:p14="http://schemas.microsoft.com/office/powerpoint/2010/main" val="39641727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CEB7C-55F6-ED92-4614-A7A42246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外部入力に基づく制御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64EFF-DDFD-A180-CD0D-23F5E3AF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入力する値（指令値）の種類を決める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/>
              <a:t>どうやって入力を得るか？</a:t>
            </a:r>
            <a:endParaRPr lang="en-US" altLang="ja-JP" dirty="0"/>
          </a:p>
          <a:p>
            <a:pPr lvl="1"/>
            <a:r>
              <a:rPr kumimoji="1" lang="ja-JP" altLang="en-US" dirty="0"/>
              <a:t>ゲームパッド等のデバイスから直接入力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通信を用いる</a:t>
            </a:r>
            <a:endParaRPr kumimoji="1" lang="en-US" altLang="ja-JP" dirty="0"/>
          </a:p>
          <a:p>
            <a:pPr lvl="2"/>
            <a:r>
              <a:rPr lang="en-US" altLang="ja-JP" dirty="0"/>
              <a:t>ROS</a:t>
            </a:r>
            <a:r>
              <a:rPr lang="ja-JP" altLang="en-US" dirty="0"/>
              <a:t>、</a:t>
            </a:r>
            <a:r>
              <a:rPr lang="en-US" altLang="ja-JP" dirty="0" err="1"/>
              <a:t>OpenRTM</a:t>
            </a:r>
            <a:r>
              <a:rPr lang="ja-JP" altLang="en-US" dirty="0"/>
              <a:t>、ソケット通信、</a:t>
            </a:r>
            <a:r>
              <a:rPr lang="en-US" altLang="ja-JP" dirty="0"/>
              <a:t>etc.</a:t>
            </a: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042069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9DD2D3-EE7B-ECF8-F399-DCEF6BD0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速度指令値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35B5DD-46C7-C680-EF3A-A240F9F2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662"/>
            <a:ext cx="7886700" cy="5087155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前後方向の速度</a:t>
            </a:r>
            <a:r>
              <a:rPr lang="en-US" altLang="ja-JP" dirty="0"/>
              <a:t>(     )</a:t>
            </a:r>
            <a:r>
              <a:rPr lang="ja-JP" altLang="en-US" dirty="0"/>
              <a:t>とロボット全体の</a:t>
            </a:r>
            <a:r>
              <a:rPr lang="en-US" altLang="ja-JP" dirty="0"/>
              <a:t>Yaw</a:t>
            </a:r>
            <a:r>
              <a:rPr lang="ja-JP" altLang="en-US" dirty="0"/>
              <a:t>軸まわりの角速度</a:t>
            </a:r>
            <a:r>
              <a:rPr lang="en-US" altLang="ja-JP" dirty="0"/>
              <a:t>(     )</a:t>
            </a:r>
            <a:r>
              <a:rPr lang="ja-JP" altLang="en-US" dirty="0"/>
              <a:t>で制御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速度指令値に追従するよう両ホイールのトルクを設定する（目標速度制御）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FD4C754-61C2-0686-C436-F5ADB129AEE9}"/>
              </a:ext>
            </a:extLst>
          </p:cNvPr>
          <p:cNvGrpSpPr/>
          <p:nvPr/>
        </p:nvGrpSpPr>
        <p:grpSpPr>
          <a:xfrm>
            <a:off x="1871460" y="2698538"/>
            <a:ext cx="5144510" cy="2512714"/>
            <a:chOff x="615769" y="3192627"/>
            <a:chExt cx="6628593" cy="3237579"/>
          </a:xfrm>
        </p:grpSpPr>
        <p:pic>
          <p:nvPicPr>
            <p:cNvPr id="4" name="図 3" descr="グラフ, 箱ひげ図&#10;&#10;自動的に生成された説明">
              <a:extLst>
                <a:ext uri="{FF2B5EF4-FFF2-40B4-BE49-F238E27FC236}">
                  <a16:creationId xmlns:a16="http://schemas.microsoft.com/office/drawing/2014/main" id="{ABC473B7-7598-6C35-7C56-6AF3918D3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296" y="3192627"/>
              <a:ext cx="4355066" cy="32375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B94607B4-AFB9-7AC9-2C26-FEC735CB0655}"/>
                    </a:ext>
                  </a:extLst>
                </p:cNvPr>
                <p:cNvSpPr txBox="1"/>
                <p:nvPr/>
              </p:nvSpPr>
              <p:spPr>
                <a:xfrm>
                  <a:off x="1137365" y="4228424"/>
                  <a:ext cx="1045605" cy="793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B94607B4-AFB9-7AC9-2C26-FEC735CB0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365" y="4228424"/>
                  <a:ext cx="1045605" cy="7931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矢印: 右 5">
              <a:extLst>
                <a:ext uri="{FF2B5EF4-FFF2-40B4-BE49-F238E27FC236}">
                  <a16:creationId xmlns:a16="http://schemas.microsoft.com/office/drawing/2014/main" id="{827B88A4-BEB0-5068-2FE3-E3457D24A978}"/>
                </a:ext>
              </a:extLst>
            </p:cNvPr>
            <p:cNvSpPr/>
            <p:nvPr/>
          </p:nvSpPr>
          <p:spPr>
            <a:xfrm>
              <a:off x="2055178" y="4431387"/>
              <a:ext cx="564663" cy="47651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矢印: 右 6">
              <a:extLst>
                <a:ext uri="{FF2B5EF4-FFF2-40B4-BE49-F238E27FC236}">
                  <a16:creationId xmlns:a16="http://schemas.microsoft.com/office/drawing/2014/main" id="{11EC9BC6-F15B-452C-B98D-A73584F6223C}"/>
                </a:ext>
              </a:extLst>
            </p:cNvPr>
            <p:cNvSpPr/>
            <p:nvPr/>
          </p:nvSpPr>
          <p:spPr>
            <a:xfrm flipH="1">
              <a:off x="615769" y="4431387"/>
              <a:ext cx="564663" cy="47651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524E475-FAB6-CFAB-4774-D7C9F38F11AC}"/>
                    </a:ext>
                  </a:extLst>
                </p:cNvPr>
                <p:cNvSpPr txBox="1"/>
                <p:nvPr/>
              </p:nvSpPr>
              <p:spPr>
                <a:xfrm>
                  <a:off x="4655109" y="4300314"/>
                  <a:ext cx="1045605" cy="793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4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524E475-FAB6-CFAB-4774-D7C9F38F1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109" y="4300314"/>
                  <a:ext cx="1045605" cy="7931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矢印: 環状 8">
              <a:extLst>
                <a:ext uri="{FF2B5EF4-FFF2-40B4-BE49-F238E27FC236}">
                  <a16:creationId xmlns:a16="http://schemas.microsoft.com/office/drawing/2014/main" id="{45A9D955-8A57-ADA1-A3D8-61647B3C68E3}"/>
                </a:ext>
              </a:extLst>
            </p:cNvPr>
            <p:cNvSpPr/>
            <p:nvPr/>
          </p:nvSpPr>
          <p:spPr>
            <a:xfrm flipH="1">
              <a:off x="4333028" y="3836365"/>
              <a:ext cx="1589540" cy="171289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51405"/>
                <a:gd name="adj5" fmla="val 125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1991750-2E38-E3F3-FFEE-1819F82BAFB0}"/>
                  </a:ext>
                </a:extLst>
              </p:cNvPr>
              <p:cNvSpPr txBox="1"/>
              <p:nvPr/>
            </p:nvSpPr>
            <p:spPr>
              <a:xfrm>
                <a:off x="3506071" y="1503655"/>
                <a:ext cx="6337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1991750-2E38-E3F3-FFEE-1819F82B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071" y="1503655"/>
                <a:ext cx="63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130D2DE-811D-E22C-4715-2962DFC3DF12}"/>
                  </a:ext>
                </a:extLst>
              </p:cNvPr>
              <p:cNvSpPr txBox="1"/>
              <p:nvPr/>
            </p:nvSpPr>
            <p:spPr>
              <a:xfrm>
                <a:off x="3514511" y="1868958"/>
                <a:ext cx="6253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130D2DE-811D-E22C-4715-2962DFC3D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511" y="1868958"/>
                <a:ext cx="6253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3310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D6579-AFAA-84EA-26FE-E05E5D25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メッセージ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33CEA7-9625-6A37-4847-E840FB0F1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通信で送信／受信する値の型</a:t>
            </a:r>
            <a:endParaRPr kumimoji="1" lang="en-US" altLang="ja-JP" dirty="0"/>
          </a:p>
          <a:p>
            <a:r>
              <a:rPr lang="ja-JP" altLang="en-US" dirty="0"/>
              <a:t>デフォルトで多数定義されている</a:t>
            </a:r>
            <a:endParaRPr lang="en-US" altLang="ja-JP" dirty="0"/>
          </a:p>
          <a:p>
            <a:r>
              <a:rPr kumimoji="1" lang="ja-JP" altLang="en-US" dirty="0"/>
              <a:t>定義を追加することも可能</a:t>
            </a:r>
            <a:endParaRPr kumimoji="1" lang="en-US" altLang="ja-JP" dirty="0"/>
          </a:p>
          <a:p>
            <a:r>
              <a:rPr lang="ja-JP" altLang="en-US" dirty="0"/>
              <a:t>メッセージ型の一覧を表示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メッセージ型の内容を表示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1B5E70-EC6F-1A80-071A-FFA73F0555B0}"/>
              </a:ext>
            </a:extLst>
          </p:cNvPr>
          <p:cNvSpPr txBox="1"/>
          <p:nvPr/>
        </p:nvSpPr>
        <p:spPr>
          <a:xfrm>
            <a:off x="1087026" y="3844344"/>
            <a:ext cx="5049758" cy="412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list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D8C662-C657-DFB2-4071-962A84849770}"/>
              </a:ext>
            </a:extLst>
          </p:cNvPr>
          <p:cNvSpPr txBox="1"/>
          <p:nvPr/>
        </p:nvSpPr>
        <p:spPr>
          <a:xfrm>
            <a:off x="1087026" y="5464964"/>
            <a:ext cx="5049758" cy="412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show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型名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90924A-BE03-355A-FE4E-D3F82569D64A}"/>
              </a:ext>
            </a:extLst>
          </p:cNvPr>
          <p:cNvSpPr txBox="1"/>
          <p:nvPr/>
        </p:nvSpPr>
        <p:spPr>
          <a:xfrm>
            <a:off x="1087026" y="439140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Messages: </a:t>
            </a:r>
            <a:r>
              <a:rPr lang="ja-JP" altLang="en-US" dirty="0"/>
              <a:t>以下に表示される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528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8E4159-243C-56E0-988A-FCD4D94D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3" y="343146"/>
            <a:ext cx="8053754" cy="1325563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の</a:t>
            </a:r>
            <a:r>
              <a:rPr kumimoji="1" lang="en-US" altLang="ja-JP" dirty="0"/>
              <a:t>Twist</a:t>
            </a:r>
            <a:r>
              <a:rPr kumimoji="1" lang="ja-JP" altLang="en-US" dirty="0"/>
              <a:t>メッセージ型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6ADCE-8B58-1143-2771-B4FB45652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987913"/>
          </a:xfrm>
        </p:spPr>
        <p:txBody>
          <a:bodyPr>
            <a:normAutofit lnSpcReduction="10000"/>
          </a:bodyPr>
          <a:lstStyle/>
          <a:p>
            <a:r>
              <a:rPr lang="en-US" altLang="ja-JP" dirty="0" err="1"/>
              <a:t>geometry_msgs</a:t>
            </a:r>
            <a:r>
              <a:rPr lang="en-US" altLang="ja-JP" dirty="0"/>
              <a:t>/msg/Twist</a:t>
            </a:r>
          </a:p>
          <a:p>
            <a:r>
              <a:rPr kumimoji="1" lang="ja-JP" altLang="en-US" dirty="0"/>
              <a:t>速度 </a:t>
            </a:r>
            <a:r>
              <a:rPr kumimoji="1" lang="en-US" altLang="ja-JP" dirty="0"/>
              <a:t>+ </a:t>
            </a:r>
            <a:r>
              <a:rPr kumimoji="1" lang="ja-JP" altLang="en-US" dirty="0"/>
              <a:t>角速度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87A7730-6F14-4704-639E-24FF657C3F16}"/>
              </a:ext>
            </a:extLst>
          </p:cNvPr>
          <p:cNvSpPr txBox="1"/>
          <p:nvPr/>
        </p:nvSpPr>
        <p:spPr>
          <a:xfrm>
            <a:off x="861645" y="3853360"/>
            <a:ext cx="6806318" cy="2582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 linear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x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y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z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 angular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x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y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z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56B4F1-D2AD-A7EB-1CC6-CC161D0544AA}"/>
              </a:ext>
            </a:extLst>
          </p:cNvPr>
          <p:cNvSpPr txBox="1"/>
          <p:nvPr/>
        </p:nvSpPr>
        <p:spPr>
          <a:xfrm>
            <a:off x="861645" y="3004640"/>
            <a:ext cx="6806318" cy="44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show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ACC1DD-7A70-718F-9956-BCBF3723ADD9}"/>
              </a:ext>
            </a:extLst>
          </p:cNvPr>
          <p:cNvSpPr txBox="1"/>
          <p:nvPr/>
        </p:nvSpPr>
        <p:spPr>
          <a:xfrm>
            <a:off x="3453366" y="4056780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※ “Vector3”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    “</a:t>
            </a:r>
            <a:r>
              <a:rPr lang="en-US" altLang="ja-JP" dirty="0" err="1">
                <a:solidFill>
                  <a:srgbClr val="FF0000"/>
                </a:solidFill>
              </a:rPr>
              <a:t>geometry_msgs</a:t>
            </a:r>
            <a:r>
              <a:rPr lang="en-US" altLang="ja-JP" dirty="0">
                <a:solidFill>
                  <a:srgbClr val="FF0000"/>
                </a:solidFill>
              </a:rPr>
              <a:t>/msg/Vector3”</a:t>
            </a:r>
            <a:r>
              <a:rPr lang="ja-JP" altLang="en-US" dirty="0">
                <a:solidFill>
                  <a:srgbClr val="FF0000"/>
                </a:solidFill>
              </a:rPr>
              <a:t> 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413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05A468-3CDD-EDC5-4FCE-DA2729BE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6600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Twist</a:t>
            </a:r>
            <a:r>
              <a:rPr kumimoji="1" lang="ja-JP" altLang="en-US" dirty="0"/>
              <a:t>メッセージの入力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72912C-DBFC-AFCD-A322-15FDF252F4BC}"/>
              </a:ext>
            </a:extLst>
          </p:cNvPr>
          <p:cNvSpPr txBox="1"/>
          <p:nvPr/>
        </p:nvSpPr>
        <p:spPr>
          <a:xfrm>
            <a:off x="2253806" y="1392487"/>
            <a:ext cx="2891307" cy="8297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2400" dirty="0"/>
              <a:t>何らかの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ROS</a:t>
            </a:r>
            <a:r>
              <a:rPr kumimoji="1" lang="ja-JP" altLang="en-US" sz="2400" dirty="0"/>
              <a:t>ノード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1D5B76-916B-37ED-56AB-D9F8D9803484}"/>
              </a:ext>
            </a:extLst>
          </p:cNvPr>
          <p:cNvSpPr txBox="1"/>
          <p:nvPr/>
        </p:nvSpPr>
        <p:spPr>
          <a:xfrm>
            <a:off x="724348" y="27632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トピック</a:t>
            </a:r>
            <a:endParaRPr kumimoji="1" lang="ja-JP" altLang="en-US" sz="28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FF316BD-E3CA-BD66-25D6-8F7658D42B2A}"/>
              </a:ext>
            </a:extLst>
          </p:cNvPr>
          <p:cNvSpPr/>
          <p:nvPr/>
        </p:nvSpPr>
        <p:spPr>
          <a:xfrm>
            <a:off x="724685" y="3286708"/>
            <a:ext cx="5959845" cy="611746"/>
          </a:xfrm>
          <a:prstGeom prst="roundRect">
            <a:avLst>
              <a:gd name="adj" fmla="val 356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</a:t>
            </a:r>
            <a:r>
              <a:rPr lang="en-US" altLang="ja-JP" sz="2400" dirty="0" err="1">
                <a:solidFill>
                  <a:schemeClr val="tx1"/>
                </a:solidFill>
              </a:rPr>
              <a:t>cmd_vel</a:t>
            </a:r>
            <a:r>
              <a:rPr lang="en-US" altLang="ja-JP" sz="2400" dirty="0">
                <a:solidFill>
                  <a:schemeClr val="tx1"/>
                </a:solidFill>
              </a:rPr>
              <a:t> (</a:t>
            </a:r>
            <a:r>
              <a:rPr lang="en-US" altLang="ja-JP" sz="2400" dirty="0" err="1">
                <a:solidFill>
                  <a:schemeClr val="tx1"/>
                </a:solidFill>
              </a:rPr>
              <a:t>geometry_msgs</a:t>
            </a:r>
            <a:r>
              <a:rPr lang="en-US" altLang="ja-JP" sz="2400" dirty="0">
                <a:solidFill>
                  <a:schemeClr val="tx1"/>
                </a:solidFill>
              </a:rPr>
              <a:t>/msg/Twist)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7956F04-4811-17DE-E78C-596E0776AD2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699460" y="2222281"/>
            <a:ext cx="5148" cy="10644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D627E5-AE5B-D4A6-DAE6-7E1D5592F01D}"/>
              </a:ext>
            </a:extLst>
          </p:cNvPr>
          <p:cNvSpPr txBox="1"/>
          <p:nvPr/>
        </p:nvSpPr>
        <p:spPr>
          <a:xfrm>
            <a:off x="3884484" y="2551705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Publish (</a:t>
            </a:r>
            <a:r>
              <a:rPr kumimoji="1" lang="ja-JP" altLang="en-US" sz="2400" dirty="0"/>
              <a:t>送信）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5EE3E1-EBF3-440B-9602-B251C62A44D5}"/>
              </a:ext>
            </a:extLst>
          </p:cNvPr>
          <p:cNvSpPr txBox="1"/>
          <p:nvPr/>
        </p:nvSpPr>
        <p:spPr>
          <a:xfrm>
            <a:off x="3064393" y="5669957"/>
            <a:ext cx="1320867" cy="5344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kumimoji="1" lang="ja-JP" altLang="en-US" sz="2400" dirty="0"/>
              <a:t>指令値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94CC81F-91B7-6D81-9525-CDBC1AD6E4F7}"/>
              </a:ext>
            </a:extLst>
          </p:cNvPr>
          <p:cNvSpPr/>
          <p:nvPr/>
        </p:nvSpPr>
        <p:spPr>
          <a:xfrm>
            <a:off x="845813" y="4816690"/>
            <a:ext cx="5658021" cy="167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01133C-AE9A-7A0F-91CD-619CB373102B}"/>
              </a:ext>
            </a:extLst>
          </p:cNvPr>
          <p:cNvSpPr txBox="1"/>
          <p:nvPr/>
        </p:nvSpPr>
        <p:spPr>
          <a:xfrm>
            <a:off x="916829" y="4555081"/>
            <a:ext cx="233910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コントローラ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42C0A88-2240-BB6A-18A5-5AEECFD98212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704608" y="3898454"/>
            <a:ext cx="20219" cy="177150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D02B0-300D-B607-F473-D7DAC8782741}"/>
              </a:ext>
            </a:extLst>
          </p:cNvPr>
          <p:cNvSpPr txBox="1"/>
          <p:nvPr/>
        </p:nvSpPr>
        <p:spPr>
          <a:xfrm>
            <a:off x="1300769" y="5141880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C++</a:t>
            </a:r>
            <a:r>
              <a:rPr kumimoji="1" lang="ja-JP" altLang="en-US" sz="2400" dirty="0"/>
              <a:t>コード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1DF84FA-CB30-EA79-2432-D5ADFDBF1E9F}"/>
              </a:ext>
            </a:extLst>
          </p:cNvPr>
          <p:cNvSpPr txBox="1"/>
          <p:nvPr/>
        </p:nvSpPr>
        <p:spPr>
          <a:xfrm>
            <a:off x="3884484" y="420151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Subscribe (</a:t>
            </a:r>
            <a:r>
              <a:rPr kumimoji="1" lang="ja-JP" altLang="en-US" sz="2400" dirty="0"/>
              <a:t>受信）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93857E1-2B7E-8939-B81A-859CAFCE0625}"/>
              </a:ext>
            </a:extLst>
          </p:cNvPr>
          <p:cNvSpPr txBox="1"/>
          <p:nvPr/>
        </p:nvSpPr>
        <p:spPr>
          <a:xfrm>
            <a:off x="4568660" y="5407534"/>
            <a:ext cx="1723549" cy="105932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r>
              <a:rPr kumimoji="1" lang="ja-JP" altLang="en-US" sz="2400" dirty="0"/>
              <a:t>制御コード</a:t>
            </a:r>
            <a:endParaRPr kumimoji="1" lang="en-US" altLang="ja-JP" sz="2400" dirty="0"/>
          </a:p>
          <a:p>
            <a:r>
              <a:rPr lang="ja-JP" altLang="en-US" sz="2400" dirty="0"/>
              <a:t>で利用</a:t>
            </a:r>
            <a:endParaRPr kumimoji="1" lang="ja-JP" altLang="en-US" sz="2400" dirty="0"/>
          </a:p>
        </p:txBody>
      </p:sp>
      <p:sp>
        <p:nvSpPr>
          <p:cNvPr id="3" name="右中かっこ 2">
            <a:extLst>
              <a:ext uri="{FF2B5EF4-FFF2-40B4-BE49-F238E27FC236}">
                <a16:creationId xmlns:a16="http://schemas.microsoft.com/office/drawing/2014/main" id="{FB6391AF-1D3E-4EAC-6DF8-423E958F2431}"/>
              </a:ext>
            </a:extLst>
          </p:cNvPr>
          <p:cNvSpPr/>
          <p:nvPr/>
        </p:nvSpPr>
        <p:spPr>
          <a:xfrm>
            <a:off x="6704750" y="1326525"/>
            <a:ext cx="965281" cy="5280338"/>
          </a:xfrm>
          <a:prstGeom prst="rightBrace">
            <a:avLst>
              <a:gd name="adj1" fmla="val 25163"/>
              <a:gd name="adj2" fmla="val 503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E4A059-765F-D75A-EF65-D32E41D29661}"/>
              </a:ext>
            </a:extLst>
          </p:cNvPr>
          <p:cNvSpPr txBox="1"/>
          <p:nvPr/>
        </p:nvSpPr>
        <p:spPr>
          <a:xfrm>
            <a:off x="7353903" y="3756885"/>
            <a:ext cx="16209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/>
              <a:t>ROS</a:t>
            </a:r>
          </a:p>
          <a:p>
            <a:pPr algn="ctr"/>
            <a:r>
              <a:rPr lang="ja-JP" altLang="en-US" sz="2800" dirty="0"/>
              <a:t>トピック</a:t>
            </a:r>
            <a:endParaRPr lang="en-US" altLang="ja-JP" sz="2800" dirty="0"/>
          </a:p>
          <a:p>
            <a:pPr algn="ctr"/>
            <a:r>
              <a:rPr lang="ja-JP" altLang="en-US" sz="2800" dirty="0"/>
              <a:t>通信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85430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E7E1AB-9CB3-2F3C-AA9C-6C33A9D1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通信の種類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37AF19B8-49FE-955F-1915-F401AB2DE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125390"/>
              </p:ext>
            </p:extLst>
          </p:nvPr>
        </p:nvGraphicFramePr>
        <p:xfrm>
          <a:off x="628650" y="1484624"/>
          <a:ext cx="7935534" cy="4316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913">
                  <a:extLst>
                    <a:ext uri="{9D8B030D-6E8A-4147-A177-3AD203B41FA5}">
                      <a16:colId xmlns:a16="http://schemas.microsoft.com/office/drawing/2014/main" val="1664718820"/>
                    </a:ext>
                  </a:extLst>
                </a:gridCol>
                <a:gridCol w="3214443">
                  <a:extLst>
                    <a:ext uri="{9D8B030D-6E8A-4147-A177-3AD203B41FA5}">
                      <a16:colId xmlns:a16="http://schemas.microsoft.com/office/drawing/2014/main" val="1073536242"/>
                    </a:ext>
                  </a:extLst>
                </a:gridCol>
                <a:gridCol w="2645178">
                  <a:extLst>
                    <a:ext uri="{9D8B030D-6E8A-4147-A177-3AD203B41FA5}">
                      <a16:colId xmlns:a16="http://schemas.microsoft.com/office/drawing/2014/main" val="2270117955"/>
                    </a:ext>
                  </a:extLst>
                </a:gridCol>
              </a:tblGrid>
              <a:tr h="850582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概要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85772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トピック通信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一方向・非同期通信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センサデータの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ja-JP" altLang="en-US" dirty="0"/>
                        <a:t>送受信等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019842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サービス通信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双方向・同期通信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機能の実行、切替等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343688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アクション通信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複数のサービス、トピックを組み合わせて、まとまった動作を処理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タスクやナビゲーションの実行等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494075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パラメータ通信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ノードのパラメータを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ja-JP" altLang="en-US" dirty="0"/>
                        <a:t>取得・設定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各種設定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80316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7E24BC-4B15-2FB5-B9CB-19D11CEF80B3}"/>
              </a:ext>
            </a:extLst>
          </p:cNvPr>
          <p:cNvSpPr txBox="1"/>
          <p:nvPr/>
        </p:nvSpPr>
        <p:spPr>
          <a:xfrm>
            <a:off x="628650" y="6033390"/>
            <a:ext cx="818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※ </a:t>
            </a:r>
            <a:r>
              <a:rPr kumimoji="1" lang="ja-JP" altLang="en-US" sz="2800" dirty="0"/>
              <a:t>本チュートリアルでは主にトピック通信を扱う</a:t>
            </a:r>
          </a:p>
        </p:txBody>
      </p:sp>
    </p:spTree>
    <p:extLst>
      <p:ext uri="{BB962C8B-B14F-4D97-AF65-F5344CB8AC3E}">
        <p14:creationId xmlns:p14="http://schemas.microsoft.com/office/powerpoint/2010/main" val="1708500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4C0964-2B12-F57D-B9DE-B76B64D1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コントローラの作成と導入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5E37EB-22DB-609E-B330-33404D95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2453"/>
            <a:ext cx="7886700" cy="4720532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を編集して、他に必要なパッケージの記述する</a:t>
            </a:r>
            <a:endParaRPr kumimoji="1" lang="en-US" altLang="ja-JP" dirty="0"/>
          </a:p>
          <a:p>
            <a:r>
              <a:rPr kumimoji="1" lang="en-US" altLang="ja-JP" dirty="0"/>
              <a:t>MobileRobotDriveTester.cpp</a:t>
            </a:r>
            <a:r>
              <a:rPr kumimoji="1" lang="ja-JP" altLang="en-US" dirty="0"/>
              <a:t>を改良して、</a:t>
            </a:r>
            <a:r>
              <a:rPr kumimoji="1" lang="en-US" altLang="ja-JP" dirty="0"/>
              <a:t>MobileRobotDriveController.cpp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r>
              <a:rPr kumimoji="1" lang="en-US" altLang="ja-JP" dirty="0" err="1"/>
              <a:t>rclcpp</a:t>
            </a:r>
            <a:r>
              <a:rPr kumimoji="1" lang="ja-JP" altLang="en-US" dirty="0"/>
              <a:t>ライブラリを利用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トピックの</a:t>
            </a:r>
            <a:r>
              <a:rPr lang="en-US" altLang="ja-JP" dirty="0" err="1"/>
              <a:t>subscrib</a:t>
            </a:r>
            <a:r>
              <a:rPr lang="ja-JP" altLang="en-US" dirty="0"/>
              <a:t>を実装</a:t>
            </a:r>
            <a:endParaRPr lang="en-US" altLang="ja-JP" dirty="0"/>
          </a:p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に追記してビルド</a:t>
            </a:r>
            <a:endParaRPr kumimoji="1" lang="en-US" altLang="ja-JP" dirty="0"/>
          </a:p>
          <a:p>
            <a:r>
              <a:rPr lang="en-US" altLang="ja-JP" dirty="0" err="1"/>
              <a:t>SimpleController</a:t>
            </a:r>
            <a:r>
              <a:rPr lang="ja-JP" altLang="en-US" dirty="0"/>
              <a:t>アイテムのモジュールを入れ替える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86726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の編集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0C47EF-F9DB-A389-8886-CF9A56CF9B5B}"/>
              </a:ext>
            </a:extLst>
          </p:cNvPr>
          <p:cNvSpPr txBox="1"/>
          <p:nvPr/>
        </p:nvSpPr>
        <p:spPr>
          <a:xfrm>
            <a:off x="738017" y="2371316"/>
            <a:ext cx="7301275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endParaRPr lang="en-US" altLang="ja-JP" sz="20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&gt;joy&lt;/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rqt_robot_steering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xacro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89CF4A-CF8E-FCAB-29E5-BB7DFEEC09DC}"/>
              </a:ext>
            </a:extLst>
          </p:cNvPr>
          <p:cNvSpPr txBox="1"/>
          <p:nvPr/>
        </p:nvSpPr>
        <p:spPr>
          <a:xfrm>
            <a:off x="738017" y="1654379"/>
            <a:ext cx="584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/package.xml</a:t>
            </a:r>
            <a:r>
              <a:rPr kumimoji="1" lang="ja-JP" altLang="en-US" sz="2000" dirty="0"/>
              <a:t>に以下を追記する</a:t>
            </a:r>
          </a:p>
        </p:txBody>
      </p:sp>
    </p:spTree>
    <p:extLst>
      <p:ext uri="{BB962C8B-B14F-4D97-AF65-F5344CB8AC3E}">
        <p14:creationId xmlns:p14="http://schemas.microsoft.com/office/powerpoint/2010/main" val="1700673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2EACB-9D0D-4777-E3D1-2D152824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55" y="137069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依存パッケージのインストール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892B16-5B23-4C5F-CB2C-2486F11F3714}"/>
              </a:ext>
            </a:extLst>
          </p:cNvPr>
          <p:cNvSpPr txBox="1"/>
          <p:nvPr/>
        </p:nvSpPr>
        <p:spPr>
          <a:xfrm>
            <a:off x="715998" y="2351136"/>
            <a:ext cx="779935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200" dirty="0" err="1"/>
              <a:t>r</a:t>
            </a:r>
            <a:r>
              <a:rPr kumimoji="1" lang="en-US" altLang="ja-JP" sz="2200" dirty="0" err="1"/>
              <a:t>osdep</a:t>
            </a:r>
            <a:r>
              <a:rPr kumimoji="1" lang="en-US" altLang="ja-JP" sz="2200" dirty="0"/>
              <a:t> install </a:t>
            </a:r>
            <a:r>
              <a:rPr lang="en-US" altLang="ja-JP" sz="2200" dirty="0"/>
              <a:t>-y --</a:t>
            </a:r>
            <a:r>
              <a:rPr kumimoji="1" lang="en-US" altLang="ja-JP" sz="2200" dirty="0"/>
              <a:t>from-paths</a:t>
            </a:r>
            <a:r>
              <a:rPr lang="en-US" altLang="ja-JP" sz="2200" dirty="0"/>
              <a:t> </a:t>
            </a:r>
            <a:r>
              <a:rPr kumimoji="1" lang="en-US" altLang="ja-JP" sz="2200" dirty="0"/>
              <a:t>~/ros2_ws/</a:t>
            </a:r>
            <a:r>
              <a:rPr kumimoji="1" lang="en-US" altLang="ja-JP" sz="2200" dirty="0" err="1"/>
              <a:t>src</a:t>
            </a:r>
            <a:r>
              <a:rPr kumimoji="1" lang="en-US" altLang="ja-JP" sz="2200" dirty="0"/>
              <a:t> </a:t>
            </a:r>
            <a:r>
              <a:rPr lang="en-US" altLang="ja-JP" sz="2200" dirty="0"/>
              <a:t>--ignore-</a:t>
            </a:r>
            <a:r>
              <a:rPr lang="en-US" altLang="ja-JP" sz="2200" dirty="0" err="1"/>
              <a:t>src</a:t>
            </a:r>
            <a:endParaRPr kumimoji="1" lang="ja-JP" altLang="en-US" sz="2200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C96DB2E-BCFC-F6CA-EE7F-CAC080BA7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1945"/>
            <a:ext cx="7886700" cy="470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err="1"/>
              <a:t>rosdep</a:t>
            </a:r>
            <a:r>
              <a:rPr lang="ja-JP" altLang="en-US" sz="2400" dirty="0"/>
              <a:t>を使用して必要なパッケージをインストールする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C2111B-243E-BC0E-0081-B687C31829F8}"/>
              </a:ext>
            </a:extLst>
          </p:cNvPr>
          <p:cNvSpPr txBox="1"/>
          <p:nvPr/>
        </p:nvSpPr>
        <p:spPr>
          <a:xfrm>
            <a:off x="821567" y="3429000"/>
            <a:ext cx="7217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package.xml</a:t>
            </a:r>
            <a:r>
              <a:rPr kumimoji="1" lang="ja-JP" altLang="en-US" sz="2400" dirty="0"/>
              <a:t>に記述した</a:t>
            </a:r>
            <a:endParaRPr kumimoji="1" lang="en-US" altLang="ja-JP" sz="2400" dirty="0"/>
          </a:p>
          <a:p>
            <a:r>
              <a:rPr kumimoji="1" lang="ja-JP" altLang="en-US" sz="2400" dirty="0"/>
              <a:t>　・</a:t>
            </a:r>
            <a:r>
              <a:rPr kumimoji="1" lang="en-US" altLang="ja-JP" sz="2400" dirty="0"/>
              <a:t>joy</a:t>
            </a:r>
          </a:p>
          <a:p>
            <a:r>
              <a:rPr lang="ja-JP" altLang="en-US" sz="2400" dirty="0"/>
              <a:t>　・</a:t>
            </a:r>
            <a:r>
              <a:rPr lang="en-US" altLang="ja-JP" sz="2400" dirty="0" err="1"/>
              <a:t>joy_teleop</a:t>
            </a:r>
            <a:endParaRPr lang="en-US" altLang="ja-JP" sz="2400" dirty="0"/>
          </a:p>
          <a:p>
            <a:r>
              <a:rPr kumimoji="1" lang="ja-JP" altLang="en-US" sz="2400" dirty="0"/>
              <a:t>　・</a:t>
            </a:r>
            <a:r>
              <a:rPr kumimoji="1" lang="en-US" altLang="ja-JP" sz="2400" dirty="0" err="1"/>
              <a:t>rqt_robot_steering</a:t>
            </a:r>
            <a:endParaRPr kumimoji="1" lang="en-US" altLang="ja-JP" sz="2400" dirty="0"/>
          </a:p>
          <a:p>
            <a:r>
              <a:rPr lang="ja-JP" altLang="en-US" sz="2400" dirty="0"/>
              <a:t>　・</a:t>
            </a:r>
            <a:r>
              <a:rPr lang="en-US" altLang="ja-JP" sz="2400" dirty="0" err="1"/>
              <a:t>xacro</a:t>
            </a:r>
            <a:endParaRPr lang="en-US" altLang="ja-JP" sz="2400" dirty="0"/>
          </a:p>
          <a:p>
            <a:r>
              <a:rPr lang="ja-JP" altLang="en-US" sz="2400" dirty="0"/>
              <a:t>といったパッケージが（まだインストールされていなければ）インストールされる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169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環境構築</a:t>
            </a:r>
          </a:p>
        </p:txBody>
      </p:sp>
    </p:spTree>
    <p:extLst>
      <p:ext uri="{BB962C8B-B14F-4D97-AF65-F5344CB8AC3E}">
        <p14:creationId xmlns:p14="http://schemas.microsoft.com/office/powerpoint/2010/main" val="12759563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80BAD9-CC47-107C-45FD-05E37B9A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MobileRobotDriverController.cpp</a:t>
            </a:r>
            <a:r>
              <a:rPr kumimoji="1" lang="ja-JP" altLang="en-US" sz="3200" dirty="0"/>
              <a:t>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26C04C-22A6-5C64-B24C-96DC33B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5592"/>
            <a:ext cx="7886700" cy="102579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src</a:t>
            </a:r>
            <a:r>
              <a:rPr kumimoji="1" lang="ja-JP" altLang="en-US" dirty="0"/>
              <a:t>ディレクトリで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ja-JP" altLang="en-US" dirty="0"/>
              <a:t>ソースファイルをコピーして、エディタで開く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6E4ACD-015B-33EE-4D97-8C2F2FC4EC74}"/>
              </a:ext>
            </a:extLst>
          </p:cNvPr>
          <p:cNvSpPr txBox="1"/>
          <p:nvPr/>
        </p:nvSpPr>
        <p:spPr>
          <a:xfrm>
            <a:off x="628649" y="3265536"/>
            <a:ext cx="79583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kumimoji="1"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cp MobileRobotDriveTester.cpp MobileRobotDriverController.cpp</a:t>
            </a:r>
          </a:p>
          <a:p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gedit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MobileRobotDriveController.cpp</a:t>
            </a:r>
            <a:endParaRPr kumimoji="1"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5026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BC0840-0225-0246-C81A-0D7A74DD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rclcpp</a:t>
            </a:r>
            <a:r>
              <a:rPr kumimoji="1" lang="ja-JP" altLang="en-US" dirty="0"/>
              <a:t>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74FCBC-84DC-11D8-9C5D-C3204BC1B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クライアントライブラリの</a:t>
            </a:r>
            <a:r>
              <a:rPr kumimoji="1" lang="en-US" altLang="ja-JP" dirty="0"/>
              <a:t>C++</a:t>
            </a:r>
            <a:r>
              <a:rPr kumimoji="1" lang="ja-JP" altLang="en-US" dirty="0"/>
              <a:t>版</a:t>
            </a:r>
            <a:endParaRPr kumimoji="1" lang="en-US" altLang="ja-JP" dirty="0"/>
          </a:p>
          <a:p>
            <a:r>
              <a:rPr lang="en-US" altLang="ja-JP" dirty="0"/>
              <a:t>C++</a:t>
            </a:r>
            <a:r>
              <a:rPr lang="ja-JP" altLang="en-US" dirty="0"/>
              <a:t>で</a:t>
            </a:r>
            <a:r>
              <a:rPr lang="en-US" altLang="ja-JP" dirty="0"/>
              <a:t>ROS</a:t>
            </a:r>
            <a:r>
              <a:rPr lang="ja-JP" altLang="en-US" dirty="0"/>
              <a:t>の通信処理などを利用できる</a:t>
            </a:r>
            <a:endParaRPr lang="en-US" altLang="ja-JP" dirty="0"/>
          </a:p>
          <a:p>
            <a:r>
              <a:rPr kumimoji="1" lang="en-US" altLang="ja-JP" dirty="0"/>
              <a:t>ROS 1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roscpp</a:t>
            </a:r>
            <a:r>
              <a:rPr kumimoji="1" lang="ja-JP" altLang="en-US" dirty="0"/>
              <a:t>ライブラリと同じ位置づけ</a:t>
            </a:r>
            <a:endParaRPr kumimoji="1" lang="en-US" altLang="ja-JP" dirty="0"/>
          </a:p>
          <a:p>
            <a:pPr lvl="1"/>
            <a:r>
              <a:rPr lang="ja-JP" altLang="en-US" dirty="0"/>
              <a:t>ただし</a:t>
            </a:r>
            <a:r>
              <a:rPr lang="en-US" altLang="ja-JP" dirty="0"/>
              <a:t>API</a:t>
            </a:r>
            <a:r>
              <a:rPr lang="ja-JP" altLang="en-US" dirty="0"/>
              <a:t>は異なる</a:t>
            </a:r>
            <a:endParaRPr kumimoji="1" lang="en-US" altLang="ja-JP" dirty="0"/>
          </a:p>
          <a:p>
            <a:r>
              <a:rPr kumimoji="1" lang="ja-JP" altLang="en-US" dirty="0"/>
              <a:t>コントローラの実装に利用する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公式ドキュメントのチュートリアル</a:t>
            </a:r>
            <a:r>
              <a:rPr kumimoji="1" lang="en-US" altLang="ja-JP" dirty="0">
                <a:hlinkClick r:id="rId2"/>
              </a:rPr>
              <a:t>https://docs.ros.org/en/humble/Tutorials/Beginner-Client-Libraries.html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11323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670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virtual bool configure(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executor;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(1/4)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5ED4C9-3048-DFD9-D333-D6037607CA3A}"/>
              </a:ext>
            </a:extLst>
          </p:cNvPr>
          <p:cNvSpPr txBox="1"/>
          <p:nvPr/>
        </p:nvSpPr>
        <p:spPr>
          <a:xfrm>
            <a:off x="862884" y="6156101"/>
            <a:ext cx="698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※ </a:t>
            </a:r>
            <a:r>
              <a:rPr lang="ja-JP" altLang="en-US" b="1" dirty="0">
                <a:solidFill>
                  <a:srgbClr val="FF0000"/>
                </a:solidFill>
              </a:rPr>
              <a:t>赤字は</a:t>
            </a:r>
            <a:r>
              <a:rPr lang="en-US" altLang="ja-JP" b="1" dirty="0">
                <a:solidFill>
                  <a:srgbClr val="FF0000"/>
                </a:solidFill>
              </a:rPr>
              <a:t>MobileRobotDriveTester.cpp</a:t>
            </a:r>
            <a:r>
              <a:rPr lang="ja-JP" altLang="en-US" b="1" dirty="0">
                <a:solidFill>
                  <a:srgbClr val="FF0000"/>
                </a:solidFill>
              </a:rPr>
              <a:t>から修正／追加する部分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87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2" y="1176101"/>
            <a:ext cx="7632715" cy="3442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(2/4)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07390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io-&gt;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(3/4)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5045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(4/4)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885318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8E556-49E8-61B7-2AC1-9F73428F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85" y="5891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トップの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C92BD0-41F5-07B9-A342-565B9F15E2E7}"/>
              </a:ext>
            </a:extLst>
          </p:cNvPr>
          <p:cNvSpPr txBox="1"/>
          <p:nvPr/>
        </p:nvSpPr>
        <p:spPr>
          <a:xfrm>
            <a:off x="642785" y="1707289"/>
            <a:ext cx="7737692" cy="3952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uncomment the following section in order to fill in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further dependencies manually.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(&lt;dependency&gt;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set(CMAKE_CXX_STANDARD ${CHOREONOID_CXX_STANDARD})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include_directories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(${CHOREONOID_INCLUDE_DIRS})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link_directories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(${CHOREONOID_LIBRARY_DIRS})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add_subdirectory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211828-48EC-3012-AD9D-0DD22038C0A9}"/>
              </a:ext>
            </a:extLst>
          </p:cNvPr>
          <p:cNvSpPr txBox="1"/>
          <p:nvPr/>
        </p:nvSpPr>
        <p:spPr>
          <a:xfrm>
            <a:off x="703154" y="1184420"/>
            <a:ext cx="725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赤字部分を追加する</a:t>
            </a:r>
            <a:endParaRPr kumimoji="1" lang="ja-JP" altLang="en-US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9D76D1-A915-8172-E75D-66F557363F72}"/>
              </a:ext>
            </a:extLst>
          </p:cNvPr>
          <p:cNvSpPr txBox="1"/>
          <p:nvPr/>
        </p:nvSpPr>
        <p:spPr>
          <a:xfrm>
            <a:off x="642785" y="5810265"/>
            <a:ext cx="764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これにより、</a:t>
            </a:r>
            <a:r>
              <a:rPr lang="en-US" altLang="ja-JP" sz="2000" dirty="0" err="1"/>
              <a:t>rclcpp</a:t>
            </a:r>
            <a:r>
              <a:rPr lang="ja-JP" altLang="en-US" sz="2000" dirty="0"/>
              <a:t>ライブラリと</a:t>
            </a:r>
            <a:r>
              <a:rPr lang="en-US" altLang="ja-JP" sz="2000" dirty="0" err="1"/>
              <a:t>geometry_msgs</a:t>
            </a:r>
            <a:r>
              <a:rPr lang="ja-JP" altLang="en-US" sz="2000" dirty="0"/>
              <a:t>のメッセージ型を使用できるようになる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460297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62662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以下のように編集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0"/>
            <a:ext cx="7354571" cy="230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MobileRobotDriveController.cpp)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503418" y="5191509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0B96917-6873-140A-0913-FB1100C18272}"/>
              </a:ext>
            </a:extLst>
          </p:cNvPr>
          <p:cNvCxnSpPr>
            <a:cxnSpLocks/>
          </p:cNvCxnSpPr>
          <p:nvPr/>
        </p:nvCxnSpPr>
        <p:spPr>
          <a:xfrm>
            <a:off x="991982" y="3910839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6235618-3B34-ECEA-C65F-98E6167CEACF}"/>
              </a:ext>
            </a:extLst>
          </p:cNvPr>
          <p:cNvCxnSpPr>
            <a:cxnSpLocks/>
          </p:cNvCxnSpPr>
          <p:nvPr/>
        </p:nvCxnSpPr>
        <p:spPr>
          <a:xfrm>
            <a:off x="991982" y="4617030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9221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159EEA-DB2F-CC76-10F1-8747EB0D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2B6784-4A64-F5BC-1B2D-CDD02B2B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63991"/>
          </a:xfrm>
        </p:spPr>
        <p:txBody>
          <a:bodyPr>
            <a:normAutofit/>
          </a:bodyPr>
          <a:lstStyle/>
          <a:p>
            <a:r>
              <a:rPr lang="en-US" altLang="ja-JP" dirty="0"/>
              <a:t>Part6</a:t>
            </a:r>
            <a:r>
              <a:rPr lang="ja-JP" altLang="en-US" dirty="0"/>
              <a:t>で作成した</a:t>
            </a:r>
            <a:r>
              <a:rPr lang="en-US" altLang="ja-JP" dirty="0"/>
              <a:t>build.sh</a:t>
            </a:r>
            <a:r>
              <a:rPr lang="ja-JP" altLang="en-US" dirty="0"/>
              <a:t>スクリプトでビルドを行う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41638D-D96C-4C9B-A875-B0910DF1830D}"/>
              </a:ext>
            </a:extLst>
          </p:cNvPr>
          <p:cNvSpPr txBox="1"/>
          <p:nvPr/>
        </p:nvSpPr>
        <p:spPr>
          <a:xfrm>
            <a:off x="846042" y="3163540"/>
            <a:ext cx="7221102" cy="904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./build.sh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1FCBEF-765B-8C32-471F-10967AC122AC}"/>
              </a:ext>
            </a:extLst>
          </p:cNvPr>
          <p:cNvSpPr txBox="1"/>
          <p:nvPr/>
        </p:nvSpPr>
        <p:spPr>
          <a:xfrm>
            <a:off x="538428" y="4609133"/>
            <a:ext cx="839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“~/ros2_ws/install/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/lib/choreonoid-2.x/</a:t>
            </a:r>
            <a:r>
              <a:rPr kumimoji="1" lang="en-US" altLang="ja-JP" dirty="0" err="1"/>
              <a:t>simplecontroller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に</a:t>
            </a:r>
            <a:endParaRPr kumimoji="1" lang="en-US" altLang="ja-JP" dirty="0"/>
          </a:p>
          <a:p>
            <a:r>
              <a:rPr lang="en-US" altLang="ja-JP" dirty="0"/>
              <a:t>“MyMobileRobotDriveController.so” </a:t>
            </a:r>
            <a:r>
              <a:rPr lang="ja-JP" altLang="en-US" dirty="0"/>
              <a:t>が生成される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75703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20FD78-D139-7F1D-78EB-BA0B6488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612"/>
            <a:ext cx="7886700" cy="1325563"/>
          </a:xfrm>
        </p:spPr>
        <p:txBody>
          <a:bodyPr/>
          <a:lstStyle/>
          <a:p>
            <a:r>
              <a:rPr lang="ja-JP" altLang="en-US" dirty="0"/>
              <a:t>プロジェクトの構成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13E9A3B-3F94-3506-926C-ACA8A4A0F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853" y="2644486"/>
            <a:ext cx="3908249" cy="1754697"/>
          </a:xfrm>
        </p:spPr>
        <p:txBody>
          <a:bodyPr>
            <a:normAutofit lnSpcReduction="10000"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シンプルコントローラのアイテム名を </a:t>
            </a:r>
            <a:r>
              <a:rPr lang="en-US" altLang="ja-JP" sz="1800" b="1" dirty="0">
                <a:solidFill>
                  <a:srgbClr val="FF0000"/>
                </a:solidFill>
              </a:rPr>
              <a:t>“</a:t>
            </a:r>
            <a:r>
              <a:rPr lang="en-US" altLang="ja-JP" sz="1800" b="1" dirty="0" err="1">
                <a:solidFill>
                  <a:srgbClr val="FF0000"/>
                </a:solidFill>
              </a:rPr>
              <a:t>DriveController</a:t>
            </a:r>
            <a:r>
              <a:rPr lang="en-US" altLang="ja-JP" sz="1800" b="1" dirty="0">
                <a:solidFill>
                  <a:srgbClr val="FF0000"/>
                </a:solidFill>
              </a:rPr>
              <a:t>” </a:t>
            </a:r>
            <a:r>
              <a:rPr lang="ja-JP" altLang="en-US" sz="1800" b="1" dirty="0">
                <a:solidFill>
                  <a:srgbClr val="FF0000"/>
                </a:solidFill>
              </a:rPr>
              <a:t>に変更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 dirty="0">
                <a:solidFill>
                  <a:srgbClr val="FF0000"/>
                </a:solidFill>
              </a:rPr>
              <a:t>「コントローラモジュール」プロパティに</a:t>
            </a:r>
            <a:r>
              <a:rPr lang="en-US" altLang="ja-JP" sz="1800" b="1" dirty="0">
                <a:solidFill>
                  <a:srgbClr val="FF0000"/>
                </a:solidFill>
              </a:rPr>
              <a:t>“</a:t>
            </a:r>
            <a:r>
              <a:rPr lang="en-US" altLang="ja-JP" sz="1800" b="1" dirty="0" err="1">
                <a:solidFill>
                  <a:srgbClr val="FF0000"/>
                </a:solidFill>
              </a:rPr>
              <a:t>MyMobileRobot</a:t>
            </a:r>
            <a:r>
              <a:rPr lang="ja-JP" altLang="en-US" sz="1800" b="1" dirty="0">
                <a:solidFill>
                  <a:srgbClr val="FF0000"/>
                </a:solidFill>
              </a:rPr>
              <a:t>　</a:t>
            </a:r>
            <a:r>
              <a:rPr lang="en-US" altLang="ja-JP" sz="1800" b="1" dirty="0">
                <a:solidFill>
                  <a:srgbClr val="FF0000"/>
                </a:solidFill>
              </a:rPr>
              <a:t>DriveController.so”</a:t>
            </a:r>
            <a:r>
              <a:rPr lang="ja-JP" altLang="en-US" sz="1800" b="1" dirty="0">
                <a:solidFill>
                  <a:srgbClr val="FF0000"/>
                </a:solidFill>
              </a:rPr>
              <a:t>を設定</a:t>
            </a:r>
            <a:endParaRPr kumimoji="1" lang="ja-JP" altLang="en-US" sz="1800" b="1" dirty="0">
              <a:solidFill>
                <a:srgbClr val="FF0000"/>
              </a:solidFill>
            </a:endParaRPr>
          </a:p>
          <a:p>
            <a:endParaRPr lang="ja-JP" altLang="en-US" sz="1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01F2F6-71ED-E20E-8E9C-DA0BEBBB4EF3}"/>
              </a:ext>
            </a:extLst>
          </p:cNvPr>
          <p:cNvSpPr txBox="1"/>
          <p:nvPr/>
        </p:nvSpPr>
        <p:spPr>
          <a:xfrm>
            <a:off x="878958" y="2497033"/>
            <a:ext cx="369304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16086FB-FFA8-E5EC-6EFC-2B90607434FA}"/>
              </a:ext>
            </a:extLst>
          </p:cNvPr>
          <p:cNvSpPr txBox="1"/>
          <p:nvPr/>
        </p:nvSpPr>
        <p:spPr>
          <a:xfrm>
            <a:off x="874316" y="6087056"/>
            <a:ext cx="769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同名のプロジェクトファイルが</a:t>
            </a:r>
            <a:r>
              <a:rPr kumimoji="1" lang="ja-JP" altLang="en-US" sz="2000" dirty="0"/>
              <a:t>お手本パッケージにもあります</a:t>
            </a:r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1160D95F-94F1-A847-0DB4-75E4028B4A3E}"/>
              </a:ext>
            </a:extLst>
          </p:cNvPr>
          <p:cNvSpPr/>
          <p:nvPr/>
        </p:nvSpPr>
        <p:spPr>
          <a:xfrm>
            <a:off x="4344560" y="2594506"/>
            <a:ext cx="673036" cy="1754697"/>
          </a:xfrm>
          <a:prstGeom prst="leftBrace">
            <a:avLst>
              <a:gd name="adj1" fmla="val 19697"/>
              <a:gd name="adj2" fmla="val 5196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176D14-38B2-1D27-1DBA-1F83FB558A66}"/>
              </a:ext>
            </a:extLst>
          </p:cNvPr>
          <p:cNvSpPr txBox="1"/>
          <p:nvPr/>
        </p:nvSpPr>
        <p:spPr>
          <a:xfrm>
            <a:off x="830116" y="1343791"/>
            <a:ext cx="774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Part6</a:t>
            </a:r>
            <a:r>
              <a:rPr kumimoji="1" lang="ja-JP" altLang="en-US" sz="2400" dirty="0"/>
              <a:t>で作成したプロジェクト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mobile_robot_drive_test.cnoid</a:t>
            </a:r>
            <a:r>
              <a:rPr kumimoji="1" lang="en-US" altLang="ja-JP" sz="2400" dirty="0"/>
              <a:t>” </a:t>
            </a:r>
            <a:r>
              <a:rPr kumimoji="1" lang="ja-JP" altLang="en-US" sz="2400" dirty="0"/>
              <a:t>を修正する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D62D5D-C1DD-BC43-5563-0A4A45443E03}"/>
              </a:ext>
            </a:extLst>
          </p:cNvPr>
          <p:cNvSpPr txBox="1"/>
          <p:nvPr/>
        </p:nvSpPr>
        <p:spPr>
          <a:xfrm>
            <a:off x="904486" y="4653278"/>
            <a:ext cx="774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プロジェクトを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mobile_robot_drive_control.cnoid</a:t>
            </a:r>
            <a:r>
              <a:rPr kumimoji="1" lang="en-US" altLang="ja-JP" sz="2400" dirty="0"/>
              <a:t>” </a:t>
            </a:r>
          </a:p>
          <a:p>
            <a:r>
              <a:rPr kumimoji="1" lang="ja-JP" altLang="en-US" sz="2400" dirty="0"/>
              <a:t>として保存する</a:t>
            </a:r>
          </a:p>
        </p:txBody>
      </p:sp>
    </p:spTree>
    <p:extLst>
      <p:ext uri="{BB962C8B-B14F-4D97-AF65-F5344CB8AC3E}">
        <p14:creationId xmlns:p14="http://schemas.microsoft.com/office/powerpoint/2010/main" val="283235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ECD3EF6-EF24-79CE-E02E-7A3E8525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950"/>
            <a:ext cx="7886700" cy="1325563"/>
          </a:xfrm>
        </p:spPr>
        <p:txBody>
          <a:bodyPr/>
          <a:lstStyle/>
          <a:p>
            <a:r>
              <a:rPr lang="ja-JP" altLang="en-US" dirty="0"/>
              <a:t>対象環境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A0A814E-4C54-CBBC-F111-982A2C91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4944"/>
            <a:ext cx="7886700" cy="4622019"/>
          </a:xfrm>
        </p:spPr>
        <p:txBody>
          <a:bodyPr>
            <a:noAutofit/>
          </a:bodyPr>
          <a:lstStyle/>
          <a:p>
            <a:r>
              <a:rPr lang="en-US" altLang="ja-JP" dirty="0"/>
              <a:t>Ubuntu 22.04</a:t>
            </a:r>
          </a:p>
          <a:p>
            <a:r>
              <a:rPr lang="en-US" altLang="ja-JP" dirty="0" err="1"/>
              <a:t>Choreonoid</a:t>
            </a:r>
            <a:r>
              <a:rPr lang="en-US" altLang="ja-JP" dirty="0"/>
              <a:t> 2.2.0</a:t>
            </a:r>
            <a:r>
              <a:rPr lang="ja-JP" altLang="en-US" dirty="0"/>
              <a:t> もしくは開発版</a:t>
            </a:r>
            <a:endParaRPr lang="en-US" altLang="ja-JP" dirty="0"/>
          </a:p>
          <a:p>
            <a:r>
              <a:rPr lang="en-US" altLang="ja-JP" dirty="0"/>
              <a:t>ROS 2 (Humble)</a:t>
            </a:r>
          </a:p>
          <a:p>
            <a:r>
              <a:rPr lang="en-US" altLang="ja-JP" dirty="0"/>
              <a:t>GPU</a:t>
            </a:r>
          </a:p>
          <a:p>
            <a:pPr lvl="1"/>
            <a:r>
              <a:rPr lang="en-US" altLang="ja-JP" dirty="0"/>
              <a:t>3D</a:t>
            </a:r>
            <a:r>
              <a:rPr lang="ja-JP" altLang="en-US" dirty="0"/>
              <a:t>表示（</a:t>
            </a:r>
            <a:r>
              <a:rPr lang="en-US" altLang="ja-JP" dirty="0"/>
              <a:t>OpenGL</a:t>
            </a:r>
            <a:r>
              <a:rPr lang="ja-JP" altLang="en-US" dirty="0"/>
              <a:t>）のハードウェアアクセラレーションが利用可能であること</a:t>
            </a:r>
            <a:endParaRPr lang="en-US" altLang="ja-JP" dirty="0"/>
          </a:p>
          <a:p>
            <a:pPr lvl="1"/>
            <a:r>
              <a:rPr lang="en-US" altLang="ja-JP" dirty="0"/>
              <a:t>Ubuntu 22.04</a:t>
            </a:r>
            <a:r>
              <a:rPr lang="ja-JP" altLang="en-US" dirty="0"/>
              <a:t>であればデフォルトで利用可能となっていることが多い</a:t>
            </a:r>
            <a:endParaRPr lang="en-US" altLang="ja-JP" dirty="0"/>
          </a:p>
          <a:p>
            <a:r>
              <a:rPr lang="ja-JP" altLang="en-US" dirty="0"/>
              <a:t>ゲームパッド</a:t>
            </a:r>
            <a:endParaRPr lang="en-US" altLang="ja-JP" dirty="0"/>
          </a:p>
          <a:p>
            <a:pPr lvl="1"/>
            <a:r>
              <a:rPr lang="en-US" altLang="ja-JP" dirty="0"/>
              <a:t>PS4</a:t>
            </a:r>
            <a:r>
              <a:rPr lang="ja-JP" altLang="en-US" dirty="0"/>
              <a:t>または</a:t>
            </a:r>
            <a:r>
              <a:rPr lang="en-US" altLang="ja-JP" dirty="0"/>
              <a:t>PS5</a:t>
            </a:r>
            <a:r>
              <a:rPr lang="ja-JP" altLang="en-US" dirty="0"/>
              <a:t>のゲームパッドを推奨</a:t>
            </a:r>
          </a:p>
        </p:txBody>
      </p:sp>
    </p:spTree>
    <p:extLst>
      <p:ext uri="{BB962C8B-B14F-4D97-AF65-F5344CB8AC3E}">
        <p14:creationId xmlns:p14="http://schemas.microsoft.com/office/powerpoint/2010/main" val="16933320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C9403-BE0A-62C9-C7B8-26C0999A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970"/>
            <a:ext cx="7886700" cy="1325563"/>
          </a:xfrm>
        </p:spPr>
        <p:txBody>
          <a:bodyPr/>
          <a:lstStyle/>
          <a:p>
            <a:r>
              <a:rPr lang="ja-JP" altLang="en-US" dirty="0"/>
              <a:t>シミュレーションの実行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F14A0-E691-2217-D37A-421FBCBDDE7C}"/>
              </a:ext>
            </a:extLst>
          </p:cNvPr>
          <p:cNvSpPr txBox="1"/>
          <p:nvPr/>
        </p:nvSpPr>
        <p:spPr>
          <a:xfrm>
            <a:off x="1839158" y="5920029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シミュレーション開始</a:t>
            </a:r>
            <a:r>
              <a:rPr lang="ja-JP" altLang="en-US" sz="2000" dirty="0"/>
              <a:t>しても、</a:t>
            </a:r>
            <a:endParaRPr lang="en-US" altLang="ja-JP" sz="2000" dirty="0"/>
          </a:p>
          <a:p>
            <a:r>
              <a:rPr lang="ja-JP" altLang="en-US" sz="2000" dirty="0"/>
              <a:t>そのままではロボットは動かない</a:t>
            </a:r>
            <a:endParaRPr kumimoji="1" lang="ja-JP" altLang="en-US" sz="2000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1287BEF-E7EB-0079-FF8A-5885F3FA6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07" y="1310372"/>
            <a:ext cx="5518403" cy="44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447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8E049E-53BC-AD76-E043-D791EF39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トピックの確認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45B899A-67BC-87D8-3F98-49D24E3F2294}"/>
              </a:ext>
            </a:extLst>
          </p:cNvPr>
          <p:cNvSpPr txBox="1"/>
          <p:nvPr/>
        </p:nvSpPr>
        <p:spPr>
          <a:xfrm>
            <a:off x="545122" y="2544245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list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3CBA62-4DAC-209C-69C6-3CC53FF98881}"/>
              </a:ext>
            </a:extLst>
          </p:cNvPr>
          <p:cNvSpPr txBox="1"/>
          <p:nvPr/>
        </p:nvSpPr>
        <p:spPr>
          <a:xfrm>
            <a:off x="545122" y="19189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利用可能なトピックを表示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3171AE-37FC-9D67-20AF-A711CCE25035}"/>
              </a:ext>
            </a:extLst>
          </p:cNvPr>
          <p:cNvSpPr txBox="1"/>
          <p:nvPr/>
        </p:nvSpPr>
        <p:spPr>
          <a:xfrm>
            <a:off x="545122" y="4500076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info /</a:t>
            </a:r>
            <a:r>
              <a:rPr kumimoji="1" lang="en-US" altLang="ja-JP" sz="2400" dirty="0" err="1"/>
              <a:t>cmd_vel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C47B8F-7633-C70F-50B8-8C8D8F070493}"/>
              </a:ext>
            </a:extLst>
          </p:cNvPr>
          <p:cNvSpPr txBox="1"/>
          <p:nvPr/>
        </p:nvSpPr>
        <p:spPr>
          <a:xfrm>
            <a:off x="545122" y="398621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内容の確認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B042C7-2CB1-3118-244A-73B28F0B1014}"/>
              </a:ext>
            </a:extLst>
          </p:cNvPr>
          <p:cNvSpPr txBox="1"/>
          <p:nvPr/>
        </p:nvSpPr>
        <p:spPr>
          <a:xfrm>
            <a:off x="588660" y="3253548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/</a:t>
            </a:r>
            <a:r>
              <a:rPr kumimoji="1" lang="en-US" altLang="ja-JP" sz="2400" dirty="0" err="1"/>
              <a:t>cmd_vel</a:t>
            </a:r>
            <a:r>
              <a:rPr kumimoji="1" lang="ja-JP" altLang="en-US" sz="2400" dirty="0"/>
              <a:t>が表示されているか？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4080DAB-457A-B552-770D-EC924E5D4192}"/>
              </a:ext>
            </a:extLst>
          </p:cNvPr>
          <p:cNvSpPr txBox="1"/>
          <p:nvPr/>
        </p:nvSpPr>
        <p:spPr>
          <a:xfrm>
            <a:off x="545122" y="5458309"/>
            <a:ext cx="797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ja-JP" dirty="0" err="1"/>
              <a:t>Choreonoid</a:t>
            </a:r>
            <a:r>
              <a:rPr lang="ja-JP" altLang="en-US" dirty="0"/>
              <a:t>を起動したのとは別の端末上で実行します</a:t>
            </a:r>
            <a:endParaRPr lang="en-US" altLang="ja-JP" dirty="0"/>
          </a:p>
          <a:p>
            <a:r>
              <a:rPr kumimoji="1" lang="en-US" altLang="ja-JP" dirty="0"/>
              <a:t>※ Ubuntu</a:t>
            </a:r>
            <a:r>
              <a:rPr kumimoji="1" lang="ja-JP" altLang="en-US" dirty="0"/>
              <a:t>標準の端末であれば </a:t>
            </a:r>
            <a:r>
              <a:rPr kumimoji="1" lang="en-US" altLang="ja-JP" dirty="0"/>
              <a:t>“Shift + Ctrl + N” </a:t>
            </a:r>
            <a:r>
              <a:rPr kumimoji="1" lang="ja-JP" altLang="en-US" dirty="0"/>
              <a:t>や </a:t>
            </a:r>
            <a:r>
              <a:rPr kumimoji="1" lang="en-US" altLang="ja-JP" dirty="0"/>
              <a:t>“Shift + Ctrl + T” </a:t>
            </a:r>
            <a:r>
              <a:rPr kumimoji="1" lang="ja-JP" altLang="en-US" dirty="0"/>
              <a:t>で</a:t>
            </a:r>
            <a:endParaRPr kumimoji="1" lang="en-US" altLang="ja-JP" dirty="0"/>
          </a:p>
          <a:p>
            <a:r>
              <a:rPr lang="en-US" altLang="ja-JP" dirty="0"/>
              <a:t>     </a:t>
            </a:r>
            <a:r>
              <a:rPr kumimoji="1" lang="ja-JP" altLang="en-US" dirty="0"/>
              <a:t>端末を追加できます</a:t>
            </a:r>
          </a:p>
        </p:txBody>
      </p:sp>
    </p:spTree>
    <p:extLst>
      <p:ext uri="{BB962C8B-B14F-4D97-AF65-F5344CB8AC3E}">
        <p14:creationId xmlns:p14="http://schemas.microsoft.com/office/powerpoint/2010/main" val="29173720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95203A-738F-BEE8-9B24-A2FCA3B2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/</a:t>
            </a:r>
            <a:r>
              <a:rPr lang="en-US" altLang="ja-JP" dirty="0" err="1"/>
              <a:t>cmd_vel</a:t>
            </a:r>
            <a:r>
              <a:rPr lang="ja-JP" altLang="en-US" dirty="0"/>
              <a:t>トピックの</a:t>
            </a:r>
            <a:r>
              <a:rPr lang="en-US" altLang="ja-JP" dirty="0"/>
              <a:t>Publish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A6713A-15D8-4A0D-A88D-4050038ED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59254"/>
          </a:xfrm>
        </p:spPr>
        <p:txBody>
          <a:bodyPr/>
          <a:lstStyle/>
          <a:p>
            <a:r>
              <a:rPr lang="ja-JP" altLang="en-US" dirty="0"/>
              <a:t>様々な手段がある</a:t>
            </a:r>
            <a:endParaRPr lang="en-US" altLang="ja-JP" dirty="0"/>
          </a:p>
          <a:p>
            <a:pPr lvl="1"/>
            <a:r>
              <a:rPr lang="en-US" altLang="ja-JP" dirty="0"/>
              <a:t>“ros2 topic pub” </a:t>
            </a:r>
            <a:r>
              <a:rPr lang="ja-JP" altLang="en-US" dirty="0"/>
              <a:t>コマンド</a:t>
            </a:r>
            <a:endParaRPr lang="en-US" altLang="ja-JP" dirty="0"/>
          </a:p>
          <a:p>
            <a:pPr lvl="1"/>
            <a:r>
              <a:rPr lang="en-US" altLang="ja-JP" dirty="0" err="1"/>
              <a:t>rqt_robot_steering</a:t>
            </a:r>
            <a:r>
              <a:rPr lang="ja-JP" altLang="en-US" dirty="0"/>
              <a:t>ツール</a:t>
            </a:r>
            <a:endParaRPr lang="en-US" altLang="ja-JP" dirty="0"/>
          </a:p>
          <a:p>
            <a:pPr lvl="1"/>
            <a:r>
              <a:rPr lang="ja-JP" altLang="en-US" dirty="0"/>
              <a:t>ゲームパッド </a:t>
            </a:r>
            <a:r>
              <a:rPr lang="en-US" altLang="ja-JP" dirty="0"/>
              <a:t>+ joy</a:t>
            </a:r>
            <a:r>
              <a:rPr lang="ja-JP" altLang="en-US" dirty="0"/>
              <a:t>ノード</a:t>
            </a:r>
          </a:p>
        </p:txBody>
      </p:sp>
    </p:spTree>
    <p:extLst>
      <p:ext uri="{BB962C8B-B14F-4D97-AF65-F5344CB8AC3E}">
        <p14:creationId xmlns:p14="http://schemas.microsoft.com/office/powerpoint/2010/main" val="12316932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ros2 topic</a:t>
            </a:r>
            <a:r>
              <a:rPr kumimoji="1" lang="ja-JP" altLang="en-US" dirty="0"/>
              <a:t>コマンドによる操作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FEAEF0-AB93-45EB-2820-0173BEE66420}"/>
              </a:ext>
            </a:extLst>
          </p:cNvPr>
          <p:cNvSpPr txBox="1"/>
          <p:nvPr/>
        </p:nvSpPr>
        <p:spPr>
          <a:xfrm>
            <a:off x="545122" y="1954211"/>
            <a:ext cx="792120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pub 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"{linear: {x: 0.5, y: 0, z: 0}, angular: {x: 0, y: 0, z: 0}}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90EA9-7C7B-EB2E-1694-4F4D494DB47B}"/>
              </a:ext>
            </a:extLst>
          </p:cNvPr>
          <p:cNvSpPr txBox="1"/>
          <p:nvPr/>
        </p:nvSpPr>
        <p:spPr>
          <a:xfrm>
            <a:off x="1304721" y="28568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前後方向速度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442135-A4EB-49DF-7026-77B8AF974A56}"/>
              </a:ext>
            </a:extLst>
          </p:cNvPr>
          <p:cNvCxnSpPr>
            <a:cxnSpLocks/>
          </p:cNvCxnSpPr>
          <p:nvPr/>
        </p:nvCxnSpPr>
        <p:spPr>
          <a:xfrm>
            <a:off x="2002817" y="2662097"/>
            <a:ext cx="8044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DEF34-3A3A-7DF2-007D-83444148BF58}"/>
              </a:ext>
            </a:extLst>
          </p:cNvPr>
          <p:cNvSpPr txBox="1"/>
          <p:nvPr/>
        </p:nvSpPr>
        <p:spPr>
          <a:xfrm>
            <a:off x="6688041" y="285686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旋回角速度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013AD84-6CD0-F9DD-C7F6-CA534E286918}"/>
              </a:ext>
            </a:extLst>
          </p:cNvPr>
          <p:cNvCxnSpPr>
            <a:cxnSpLocks/>
          </p:cNvCxnSpPr>
          <p:nvPr/>
        </p:nvCxnSpPr>
        <p:spPr>
          <a:xfrm>
            <a:off x="7460232" y="2662097"/>
            <a:ext cx="6139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49B164-7675-F0C7-FC97-1803E90A993D}"/>
              </a:ext>
            </a:extLst>
          </p:cNvPr>
          <p:cNvSpPr txBox="1"/>
          <p:nvPr/>
        </p:nvSpPr>
        <p:spPr>
          <a:xfrm>
            <a:off x="1525249" y="3984560"/>
            <a:ext cx="607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※ </a:t>
            </a:r>
            <a:r>
              <a:rPr lang="ja-JP" altLang="en-US" sz="2800" b="1" dirty="0">
                <a:solidFill>
                  <a:srgbClr val="FF0000"/>
                </a:solidFill>
              </a:rPr>
              <a:t>コロン</a:t>
            </a:r>
            <a:r>
              <a:rPr lang="en-US" altLang="ja-JP" sz="2800" b="1" dirty="0">
                <a:solidFill>
                  <a:srgbClr val="FF0000"/>
                </a:solidFill>
              </a:rPr>
              <a:t>(:)</a:t>
            </a:r>
            <a:r>
              <a:rPr lang="ja-JP" altLang="en-US" sz="2800" b="1" dirty="0">
                <a:solidFill>
                  <a:srgbClr val="FF0000"/>
                </a:solidFill>
              </a:rPr>
              <a:t>の後にスペースが必要！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B747AE-1D76-5754-10E6-55275FCB652B}"/>
              </a:ext>
            </a:extLst>
          </p:cNvPr>
          <p:cNvSpPr txBox="1"/>
          <p:nvPr/>
        </p:nvSpPr>
        <p:spPr>
          <a:xfrm>
            <a:off x="555757" y="5716729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echo /</a:t>
            </a:r>
            <a:r>
              <a:rPr kumimoji="1" lang="en-US" altLang="ja-JP" sz="2400" dirty="0" err="1"/>
              <a:t>cmd_vel</a:t>
            </a:r>
            <a:r>
              <a:rPr kumimoji="1" lang="en-US" altLang="ja-JP" sz="2400" dirty="0"/>
              <a:t>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8D5648-92E8-6555-43A0-C159F55256C6}"/>
              </a:ext>
            </a:extLst>
          </p:cNvPr>
          <p:cNvSpPr txBox="1"/>
          <p:nvPr/>
        </p:nvSpPr>
        <p:spPr>
          <a:xfrm>
            <a:off x="555757" y="5202870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publish</a:t>
            </a:r>
            <a:r>
              <a:rPr lang="ja-JP" altLang="en-US" sz="2400" dirty="0"/>
              <a:t>されている内容を確認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03015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77357-CECC-24C4-A3E2-CD03A03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rqt_robot_steering</a:t>
            </a:r>
            <a:r>
              <a:rPr lang="en-US" altLang="ja-JP" dirty="0"/>
              <a:t> </a:t>
            </a:r>
            <a:r>
              <a:rPr kumimoji="1" lang="ja-JP" altLang="en-US" dirty="0"/>
              <a:t>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B62617-BB53-C680-9DCB-F9681C4BBE27}"/>
              </a:ext>
            </a:extLst>
          </p:cNvPr>
          <p:cNvSpPr txBox="1"/>
          <p:nvPr/>
        </p:nvSpPr>
        <p:spPr>
          <a:xfrm>
            <a:off x="545122" y="1909135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run </a:t>
            </a:r>
            <a:r>
              <a:rPr kumimoji="1" lang="en-US" altLang="ja-JP" sz="2400" dirty="0" err="1"/>
              <a:t>rqt_robot_steering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rqt_robot_steering</a:t>
            </a:r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38E240E-E3E3-427B-E478-9E7ED407F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27" y="2740516"/>
            <a:ext cx="2853341" cy="36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527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256D6F-641B-57A8-8FA3-4CC0EFC5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ノード接続グラフの表示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7CF044-10E5-3AF8-BBE3-8BE7259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66" y="1621554"/>
            <a:ext cx="7886700" cy="1015049"/>
          </a:xfrm>
        </p:spPr>
        <p:txBody>
          <a:bodyPr/>
          <a:lstStyle/>
          <a:p>
            <a:r>
              <a:rPr kumimoji="1" lang="en-US" altLang="ja-JP" dirty="0" err="1"/>
              <a:t>qrt_graph</a:t>
            </a:r>
            <a:r>
              <a:rPr kumimoji="1" lang="ja-JP" altLang="en-US" dirty="0"/>
              <a:t>を用いることで、ノード、トピック等の接続関係をグラフ表示できる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CCF982C-98B9-94E2-17BF-72F954561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98" y="3744548"/>
            <a:ext cx="6818547" cy="29837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A9C2C2-E2EF-A158-F843-5CB9FB610547}"/>
              </a:ext>
            </a:extLst>
          </p:cNvPr>
          <p:cNvSpPr txBox="1"/>
          <p:nvPr/>
        </p:nvSpPr>
        <p:spPr>
          <a:xfrm>
            <a:off x="1151121" y="3028890"/>
            <a:ext cx="66117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D02E745-5A0E-7197-C128-A3D09B02B100}"/>
              </a:ext>
            </a:extLst>
          </p:cNvPr>
          <p:cNvSpPr txBox="1"/>
          <p:nvPr/>
        </p:nvSpPr>
        <p:spPr>
          <a:xfrm>
            <a:off x="1113989" y="26480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以下を実行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25697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Part9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通信の実装について</a:t>
            </a:r>
          </a:p>
        </p:txBody>
      </p:sp>
    </p:spTree>
    <p:extLst>
      <p:ext uri="{BB962C8B-B14F-4D97-AF65-F5344CB8AC3E}">
        <p14:creationId xmlns:p14="http://schemas.microsoft.com/office/powerpoint/2010/main" val="26421664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6ECC4-A54D-86D6-0CC5-6C42F8D0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ノード実装における</a:t>
            </a:r>
            <a:r>
              <a:rPr kumimoji="1" lang="en-US" altLang="ja-JP" sz="3200" dirty="0"/>
              <a:t>ROS1</a:t>
            </a:r>
            <a:r>
              <a:rPr kumimoji="1" lang="ja-JP" altLang="en-US" sz="3200" dirty="0"/>
              <a:t>と</a:t>
            </a:r>
            <a:r>
              <a:rPr kumimoji="1" lang="en-US" altLang="ja-JP" sz="3200" dirty="0"/>
              <a:t>ROS2</a:t>
            </a:r>
            <a:r>
              <a:rPr kumimoji="1" lang="ja-JP" altLang="en-US" sz="3200" dirty="0"/>
              <a:t>の違い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BEC1A8FC-933F-8CF0-7236-D3143B279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041310"/>
              </p:ext>
            </p:extLst>
          </p:nvPr>
        </p:nvGraphicFramePr>
        <p:xfrm>
          <a:off x="628650" y="1937024"/>
          <a:ext cx="78867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59">
                  <a:extLst>
                    <a:ext uri="{9D8B030D-6E8A-4147-A177-3AD203B41FA5}">
                      <a16:colId xmlns:a16="http://schemas.microsoft.com/office/drawing/2014/main" val="3517625029"/>
                    </a:ext>
                  </a:extLst>
                </a:gridCol>
                <a:gridCol w="3231441">
                  <a:extLst>
                    <a:ext uri="{9D8B030D-6E8A-4147-A177-3AD203B41FA5}">
                      <a16:colId xmlns:a16="http://schemas.microsoft.com/office/drawing/2014/main" val="23349524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51797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ROS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ROS 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0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プロセスあたりノード数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複数可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46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ノードのスピンループ処理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任意の</a:t>
                      </a:r>
                      <a:r>
                        <a:rPr kumimoji="1" lang="en-US" altLang="ja-JP" dirty="0"/>
                        <a:t>Executor</a:t>
                      </a:r>
                      <a:r>
                        <a:rPr kumimoji="1" lang="ja-JP" altLang="en-US" dirty="0"/>
                        <a:t>で処理可能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7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Choreonoid</a:t>
                      </a:r>
                      <a:r>
                        <a:rPr kumimoji="1" lang="ja-JP" altLang="en-US" dirty="0"/>
                        <a:t>上で直接動作するコントローラの実装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単一ノード、スピンループを共有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（コントローラの数や通信回数が増えると負荷分散ができず重くなる）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コントローラごとに独自のノード、スピンループを持たせることを推奨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14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2460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670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executor;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(1/4)</a:t>
            </a:r>
            <a:endParaRPr lang="ja-JP" altLang="en-US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E46C5-5DDC-7ED0-97DB-980D254596ED}"/>
              </a:ext>
            </a:extLst>
          </p:cNvPr>
          <p:cNvSpPr txBox="1"/>
          <p:nvPr/>
        </p:nvSpPr>
        <p:spPr>
          <a:xfrm>
            <a:off x="4330919" y="1402485"/>
            <a:ext cx="2342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err="1">
                <a:solidFill>
                  <a:srgbClr val="FF0000"/>
                </a:solidFill>
              </a:rPr>
              <a:t>rclcpp</a:t>
            </a:r>
            <a:r>
              <a:rPr lang="ja-JP" altLang="en-US" sz="1200" b="1" dirty="0">
                <a:solidFill>
                  <a:srgbClr val="FF0000"/>
                </a:solidFill>
              </a:rPr>
              <a:t>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707EB9-86EF-FD39-79C7-B9A58EBBD535}"/>
              </a:ext>
            </a:extLst>
          </p:cNvPr>
          <p:cNvSpPr txBox="1"/>
          <p:nvPr/>
        </p:nvSpPr>
        <p:spPr>
          <a:xfrm>
            <a:off x="4330919" y="1638153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twist</a:t>
            </a:r>
            <a:r>
              <a:rPr lang="ja-JP" altLang="en-US" sz="1200" b="1" dirty="0">
                <a:solidFill>
                  <a:srgbClr val="FF0000"/>
                </a:solidFill>
              </a:rPr>
              <a:t>メッセージ型を利用するためのヘッダ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F8F536-9265-9E26-C688-85FD160C8D2B}"/>
              </a:ext>
            </a:extLst>
          </p:cNvPr>
          <p:cNvSpPr txBox="1"/>
          <p:nvPr/>
        </p:nvSpPr>
        <p:spPr>
          <a:xfrm>
            <a:off x="4330919" y="1855893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スマートポインタを利用するためのヘッダ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D6E016-D790-DA91-DDF2-1DEDBD4A7AEB}"/>
              </a:ext>
            </a:extLst>
          </p:cNvPr>
          <p:cNvSpPr txBox="1"/>
          <p:nvPr/>
        </p:nvSpPr>
        <p:spPr>
          <a:xfrm>
            <a:off x="1656570" y="2709411"/>
            <a:ext cx="5732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コントローラ生成時に実行される処理を実装する関数（</a:t>
            </a:r>
            <a:r>
              <a:rPr lang="en-US" altLang="ja-JP" sz="1200" b="1" dirty="0">
                <a:solidFill>
                  <a:srgbClr val="FF0000"/>
                </a:solidFill>
              </a:rPr>
              <a:t>initialize</a:t>
            </a:r>
            <a:r>
              <a:rPr lang="ja-JP" altLang="en-US" sz="1200" b="1" dirty="0">
                <a:solidFill>
                  <a:srgbClr val="FF0000"/>
                </a:solidFill>
              </a:rPr>
              <a:t>は制御開始時）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711F8B-6CDC-E61C-6A15-A374E618052C}"/>
              </a:ext>
            </a:extLst>
          </p:cNvPr>
          <p:cNvSpPr txBox="1"/>
          <p:nvPr/>
        </p:nvSpPr>
        <p:spPr>
          <a:xfrm>
            <a:off x="3805642" y="4195970"/>
            <a:ext cx="3126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コントローラの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ROS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ノードを格納する変数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497703-22C5-6066-DE5F-447BEC686495}"/>
              </a:ext>
            </a:extLst>
          </p:cNvPr>
          <p:cNvSpPr txBox="1"/>
          <p:nvPr/>
        </p:nvSpPr>
        <p:spPr>
          <a:xfrm>
            <a:off x="7571139" y="4400944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subscriber</a:t>
            </a:r>
            <a:r>
              <a:rPr lang="ja-JP" altLang="en-US" sz="1200" b="1" dirty="0">
                <a:solidFill>
                  <a:srgbClr val="FF0000"/>
                </a:solidFill>
              </a:rPr>
              <a:t>を格納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EA5EEE-FC11-3F4F-A122-CD341A88856B}"/>
              </a:ext>
            </a:extLst>
          </p:cNvPr>
          <p:cNvSpPr txBox="1"/>
          <p:nvPr/>
        </p:nvSpPr>
        <p:spPr>
          <a:xfrm>
            <a:off x="4219113" y="4627610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Twist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型の指令値を格納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58D99FB-4D3C-A3EE-AA8D-2D93C0E0FF06}"/>
              </a:ext>
            </a:extLst>
          </p:cNvPr>
          <p:cNvSpPr txBox="1"/>
          <p:nvPr/>
        </p:nvSpPr>
        <p:spPr>
          <a:xfrm>
            <a:off x="5132985" y="5059250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subscribe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処理を回すための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executor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を格納</a:t>
            </a:r>
          </a:p>
        </p:txBody>
      </p:sp>
    </p:spTree>
    <p:extLst>
      <p:ext uri="{BB962C8B-B14F-4D97-AF65-F5344CB8AC3E}">
        <p14:creationId xmlns:p14="http://schemas.microsoft.com/office/powerpoint/2010/main" val="31761236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2" y="2155480"/>
            <a:ext cx="7632715" cy="3442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(2/4)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FC37CF-AC2B-7F63-CB2D-55931234E972}"/>
              </a:ext>
            </a:extLst>
          </p:cNvPr>
          <p:cNvSpPr txBox="1"/>
          <p:nvPr/>
        </p:nvSpPr>
        <p:spPr>
          <a:xfrm>
            <a:off x="615369" y="1451121"/>
            <a:ext cx="787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シンプルコントローラアイテム生成時に実行する処理を実装。ここに実装した処理はシミュレーション開始前で</a:t>
            </a:r>
            <a:endParaRPr kumimoji="1"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も有効になる。サブスクライバをここで生成しておくことで、シミュレーション開始前に</a:t>
            </a:r>
            <a:r>
              <a:rPr lang="en-US" altLang="ja-JP" sz="1200" b="1" dirty="0">
                <a:solidFill>
                  <a:srgbClr val="FF0000"/>
                </a:solidFill>
              </a:rPr>
              <a:t>/</a:t>
            </a:r>
            <a:r>
              <a:rPr lang="en-US" altLang="ja-JP" sz="1200" b="1" dirty="0" err="1">
                <a:solidFill>
                  <a:srgbClr val="FF0000"/>
                </a:solidFill>
              </a:rPr>
              <a:t>cmd_vel</a:t>
            </a:r>
            <a:r>
              <a:rPr lang="ja-JP" altLang="en-US" sz="1200" b="1" dirty="0">
                <a:solidFill>
                  <a:srgbClr val="FF0000"/>
                </a:solidFill>
              </a:rPr>
              <a:t>トピックに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アクセスできるようになる。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643F76-BE98-66F4-4A63-4FFE6C43FFC9}"/>
              </a:ext>
            </a:extLst>
          </p:cNvPr>
          <p:cNvSpPr txBox="1"/>
          <p:nvPr/>
        </p:nvSpPr>
        <p:spPr>
          <a:xfrm>
            <a:off x="1069475" y="2451712"/>
            <a:ext cx="7276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サブスクライバのための</a:t>
            </a:r>
            <a:r>
              <a:rPr lang="en-US" altLang="ja-JP" sz="1200" b="1" dirty="0">
                <a:solidFill>
                  <a:srgbClr val="FF0000"/>
                </a:solidFill>
              </a:rPr>
              <a:t>ROS</a:t>
            </a:r>
            <a:r>
              <a:rPr lang="ja-JP" altLang="en-US" sz="1200" b="1" dirty="0">
                <a:solidFill>
                  <a:srgbClr val="FF0000"/>
                </a:solidFill>
              </a:rPr>
              <a:t>ノードを生成する。</a:t>
            </a:r>
            <a:r>
              <a:rPr lang="en-US" altLang="ja-JP" sz="1200" b="1" dirty="0">
                <a:solidFill>
                  <a:srgbClr val="FF0000"/>
                </a:solidFill>
              </a:rPr>
              <a:t>ROS 2</a:t>
            </a:r>
            <a:r>
              <a:rPr lang="ja-JP" altLang="en-US" sz="1200" b="1" dirty="0">
                <a:solidFill>
                  <a:srgbClr val="FF0000"/>
                </a:solidFill>
              </a:rPr>
              <a:t>では同一プロセスに複数のノードを生成可能。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EBA9DA-9AB5-A54C-4B61-342F6AE853DC}"/>
              </a:ext>
            </a:extLst>
          </p:cNvPr>
          <p:cNvSpPr txBox="1"/>
          <p:nvPr/>
        </p:nvSpPr>
        <p:spPr>
          <a:xfrm>
            <a:off x="1069474" y="2886443"/>
            <a:ext cx="3828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サブスクライバを生成する</a:t>
            </a:r>
            <a:r>
              <a:rPr lang="ja-JP" altLang="en-US" sz="1200" b="1" dirty="0">
                <a:solidFill>
                  <a:srgbClr val="FF0000"/>
                </a:solidFill>
              </a:rPr>
              <a:t>。メッセージ型は</a:t>
            </a:r>
            <a:r>
              <a:rPr lang="en-US" altLang="ja-JP" sz="1200" b="1" dirty="0">
                <a:solidFill>
                  <a:srgbClr val="FF0000"/>
                </a:solidFill>
              </a:rPr>
              <a:t>Twist</a:t>
            </a:r>
            <a:r>
              <a:rPr lang="ja-JP" altLang="en-US" sz="1200" b="1" dirty="0">
                <a:solidFill>
                  <a:srgbClr val="FF0000"/>
                </a:solidFill>
              </a:rPr>
              <a:t>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9AC27F-6836-E3C8-F8B0-1A3D15384A93}"/>
              </a:ext>
            </a:extLst>
          </p:cNvPr>
          <p:cNvSpPr txBox="1"/>
          <p:nvPr/>
        </p:nvSpPr>
        <p:spPr>
          <a:xfrm>
            <a:off x="2816712" y="3254994"/>
            <a:ext cx="2329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トピック名を</a:t>
            </a:r>
            <a:r>
              <a:rPr lang="en-US" altLang="ja-JP" sz="1200" b="1" dirty="0">
                <a:solidFill>
                  <a:srgbClr val="FF0000"/>
                </a:solidFill>
              </a:rPr>
              <a:t>”</a:t>
            </a:r>
            <a:r>
              <a:rPr lang="en-US" altLang="ja-JP" sz="1200" b="1" dirty="0" err="1">
                <a:solidFill>
                  <a:srgbClr val="FF0000"/>
                </a:solidFill>
              </a:rPr>
              <a:t>cmd_vel</a:t>
            </a:r>
            <a:r>
              <a:rPr lang="en-US" altLang="ja-JP" sz="1200" b="1" dirty="0">
                <a:solidFill>
                  <a:srgbClr val="FF0000"/>
                </a:solidFill>
              </a:rPr>
              <a:t>”</a:t>
            </a:r>
            <a:r>
              <a:rPr lang="ja-JP" altLang="en-US" sz="1200" b="1" dirty="0">
                <a:solidFill>
                  <a:srgbClr val="FF0000"/>
                </a:solidFill>
              </a:rPr>
              <a:t>とする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123BB4-84C1-5080-6459-8D1081E64DE5}"/>
              </a:ext>
            </a:extLst>
          </p:cNvPr>
          <p:cNvSpPr txBox="1"/>
          <p:nvPr/>
        </p:nvSpPr>
        <p:spPr>
          <a:xfrm>
            <a:off x="3284742" y="3715055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サブスクライブした時のコールバック関数。</a:t>
            </a:r>
            <a:endParaRPr kumimoji="1"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パブリッシュされた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Twist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の値を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command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変数にコピーする。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A8F6C8-4E82-F4AE-FFF3-4E68E3E3CD95}"/>
              </a:ext>
            </a:extLst>
          </p:cNvPr>
          <p:cNvSpPr txBox="1"/>
          <p:nvPr/>
        </p:nvSpPr>
        <p:spPr>
          <a:xfrm>
            <a:off x="1077463" y="4158679"/>
            <a:ext cx="5000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サブスクライブ処理のためには、</a:t>
            </a:r>
            <a:r>
              <a:rPr lang="en-US" altLang="ja-JP" sz="12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xecutor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が必要となるので生成する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4FB0EC-2A46-AD04-28FE-DE8703A8F1F8}"/>
              </a:ext>
            </a:extLst>
          </p:cNvPr>
          <p:cNvSpPr txBox="1"/>
          <p:nvPr/>
        </p:nvSpPr>
        <p:spPr>
          <a:xfrm>
            <a:off x="3371180" y="4547050"/>
            <a:ext cx="489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executor</a:t>
            </a:r>
            <a:r>
              <a:rPr lang="ja-JP" altLang="en-US" sz="1200" b="1" dirty="0">
                <a:solidFill>
                  <a:srgbClr val="FF0000"/>
                </a:solidFill>
              </a:rPr>
              <a:t>に</a:t>
            </a:r>
            <a:r>
              <a:rPr lang="en-US" altLang="ja-JP" sz="1200" b="1" dirty="0">
                <a:solidFill>
                  <a:srgbClr val="FF0000"/>
                </a:solidFill>
              </a:rPr>
              <a:t>node</a:t>
            </a:r>
            <a:r>
              <a:rPr lang="ja-JP" altLang="en-US" sz="1200" b="1" dirty="0">
                <a:solidFill>
                  <a:srgbClr val="FF0000"/>
                </a:solidFill>
              </a:rPr>
              <a:t>を追加すると、そのノードの処理を行うようになる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5F7F54-A47B-C7F4-7AF6-2FA7BB4BBD84}"/>
              </a:ext>
            </a:extLst>
          </p:cNvPr>
          <p:cNvSpPr txBox="1"/>
          <p:nvPr/>
        </p:nvSpPr>
        <p:spPr>
          <a:xfrm>
            <a:off x="2339966" y="4978457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処理に成功したら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5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9E680-AD51-6314-9A0B-460F8CCC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 2</a:t>
            </a:r>
            <a:r>
              <a:rPr lang="ja-JP" altLang="en-US" dirty="0"/>
              <a:t>環境の構築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F16E1F-A05C-5A4F-B7B8-9514248C6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ROS 2</a:t>
            </a:r>
            <a:r>
              <a:rPr kumimoji="1" lang="ja-JP" altLang="en-US" dirty="0"/>
              <a:t>のインストール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の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へのインストール</a:t>
            </a:r>
            <a:endParaRPr kumimoji="1" lang="en-US" altLang="ja-JP" dirty="0"/>
          </a:p>
          <a:p>
            <a:pPr lvl="1"/>
            <a:r>
              <a:rPr lang="en-US" altLang="ja-JP" dirty="0" err="1"/>
              <a:t>c</a:t>
            </a:r>
            <a:r>
              <a:rPr kumimoji="1" lang="en-US" altLang="ja-JP" dirty="0" err="1"/>
              <a:t>horeonoid</a:t>
            </a:r>
            <a:r>
              <a:rPr kumimoji="1" lang="en-US" altLang="ja-JP" dirty="0"/>
              <a:t> (</a:t>
            </a:r>
            <a:r>
              <a:rPr kumimoji="1" lang="ja-JP" altLang="en-US" dirty="0"/>
              <a:t>本体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 err="1"/>
              <a:t>choreonoid_ros</a:t>
            </a:r>
            <a:r>
              <a:rPr lang="ja-JP" altLang="en-US" dirty="0"/>
              <a:t> （</a:t>
            </a:r>
            <a:r>
              <a:rPr lang="en-US" altLang="ja-JP" dirty="0"/>
              <a:t>ROS 2</a:t>
            </a:r>
            <a:r>
              <a:rPr lang="ja-JP" altLang="en-US" dirty="0"/>
              <a:t>プラグイン）</a:t>
            </a:r>
            <a:endParaRPr lang="en-US" altLang="ja-JP" dirty="0"/>
          </a:p>
          <a:p>
            <a:pPr lvl="1"/>
            <a:r>
              <a:rPr kumimoji="1" lang="en-US" altLang="ja-JP" dirty="0" err="1"/>
              <a:t>colcon</a:t>
            </a:r>
            <a:r>
              <a:rPr lang="ja-JP" altLang="en-US" dirty="0"/>
              <a:t>ワークスペース上にソースを展開してビルド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CC5D5B-0188-A4EB-20C2-F4A47B6AC7D7}"/>
              </a:ext>
            </a:extLst>
          </p:cNvPr>
          <p:cNvSpPr txBox="1"/>
          <p:nvPr/>
        </p:nvSpPr>
        <p:spPr>
          <a:xfrm>
            <a:off x="292422" y="5292545"/>
            <a:ext cx="8692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マニュアルの「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との連携」</a:t>
            </a:r>
            <a:r>
              <a:rPr kumimoji="1" lang="en-US" altLang="ja-JP" dirty="0"/>
              <a:t>-</a:t>
            </a:r>
            <a:r>
              <a:rPr kumimoji="1" lang="ja-JP" altLang="en-US" dirty="0"/>
              <a:t>「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関連パッケージのビルド」参照 </a:t>
            </a:r>
            <a:r>
              <a:rPr kumimoji="1" lang="en-US" altLang="ja-JP" dirty="0">
                <a:hlinkClick r:id="rId2"/>
              </a:rPr>
              <a:t>https://choreonoid.org/ja/documents/latest/ros2/build-choreonoid.html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1175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(3/4)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4A023D-9183-946B-87D8-F1C13C3FD65D}"/>
              </a:ext>
            </a:extLst>
          </p:cNvPr>
          <p:cNvSpPr txBox="1"/>
          <p:nvPr/>
        </p:nvSpPr>
        <p:spPr>
          <a:xfrm>
            <a:off x="4953200" y="280617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速度制御をするため、現在速度の入力も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有効化する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027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(4/4)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E30346-CB2D-9EFC-C379-470C8FDA8AC8}"/>
              </a:ext>
            </a:extLst>
          </p:cNvPr>
          <p:cNvSpPr txBox="1"/>
          <p:nvPr/>
        </p:nvSpPr>
        <p:spPr>
          <a:xfrm>
            <a:off x="4809310" y="161328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車輪の半径。速度の算出に利用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AD83D-299A-A778-6400-2D423219461C}"/>
              </a:ext>
            </a:extLst>
          </p:cNvPr>
          <p:cNvSpPr txBox="1"/>
          <p:nvPr/>
        </p:nvSpPr>
        <p:spPr>
          <a:xfrm>
            <a:off x="4809310" y="183530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車軸の長さの半分。角速度の算出に利用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34D3A91-00F4-9749-DD42-2AB103955AB4}"/>
              </a:ext>
            </a:extLst>
          </p:cNvPr>
          <p:cNvSpPr txBox="1"/>
          <p:nvPr/>
        </p:nvSpPr>
        <p:spPr>
          <a:xfrm>
            <a:off x="4809310" y="2056958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速度差分に対するゲイン値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1B3A8F-B833-A430-7BCB-A1EDBE04BA13}"/>
              </a:ext>
            </a:extLst>
          </p:cNvPr>
          <p:cNvSpPr txBox="1"/>
          <p:nvPr/>
        </p:nvSpPr>
        <p:spPr>
          <a:xfrm>
            <a:off x="4809310" y="228362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速度目標値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768541-31E6-375E-309B-E991A8F07F35}"/>
              </a:ext>
            </a:extLst>
          </p:cNvPr>
          <p:cNvSpPr txBox="1"/>
          <p:nvPr/>
        </p:nvSpPr>
        <p:spPr>
          <a:xfrm>
            <a:off x="3132911" y="2500636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executor</a:t>
            </a:r>
            <a:r>
              <a:rPr lang="ja-JP" altLang="en-US" sz="1200" b="1" dirty="0">
                <a:solidFill>
                  <a:srgbClr val="FF0000"/>
                </a:solidFill>
              </a:rPr>
              <a:t>の処理を回す関数。とりあえずこの制御関数の中でまわし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てみる。サブスクライブ時のコールバック関数はここで呼ばれること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になる。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072894-8A7B-B097-815C-141F4BE922D3}"/>
              </a:ext>
            </a:extLst>
          </p:cNvPr>
          <p:cNvSpPr txBox="1"/>
          <p:nvPr/>
        </p:nvSpPr>
        <p:spPr>
          <a:xfrm>
            <a:off x="5286363" y="3121197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速度指令値を車軸角速度に変換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FBD2DC-733C-330A-1D3F-1B594567E958}"/>
              </a:ext>
            </a:extLst>
          </p:cNvPr>
          <p:cNvSpPr txBox="1"/>
          <p:nvPr/>
        </p:nvSpPr>
        <p:spPr>
          <a:xfrm>
            <a:off x="6088640" y="3569044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角速度指令値を車軸角速度に変換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8DB474-FCF4-FD40-0AA2-EB52C11D2847}"/>
              </a:ext>
            </a:extLst>
          </p:cNvPr>
          <p:cNvSpPr txBox="1"/>
          <p:nvPr/>
        </p:nvSpPr>
        <p:spPr>
          <a:xfrm>
            <a:off x="3796325" y="35755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車軸角速度目標値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の計算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D6A943-934F-2A22-D4F9-A62D9DE1044B}"/>
              </a:ext>
            </a:extLst>
          </p:cNvPr>
          <p:cNvSpPr txBox="1"/>
          <p:nvPr/>
        </p:nvSpPr>
        <p:spPr>
          <a:xfrm>
            <a:off x="5748028" y="462626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車軸トルク指令値を設定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294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252F3-F3A8-0BDB-581F-6575CD6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コントローラの実行効率向上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102EBF-FB29-5372-700F-5C6757C4C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Executor</a:t>
            </a:r>
            <a:r>
              <a:rPr kumimoji="1" lang="ja-JP" altLang="en-US" dirty="0"/>
              <a:t>を専用のスレッドで動かす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通信回数・通信量が増えたときのシミュレーションループ、制御ループへの負荷をおさえる</a:t>
            </a:r>
            <a:endParaRPr kumimoji="1" lang="en-US" altLang="ja-JP" dirty="0"/>
          </a:p>
          <a:p>
            <a:pPr lvl="1"/>
            <a:r>
              <a:rPr lang="ja-JP" altLang="en-US" dirty="0"/>
              <a:t>リアルタイムファクターを向上させる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57603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252F3-F3A8-0BDB-581F-6575CD60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12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スレッド構成</a:t>
            </a: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59BD6D6-DDB4-681F-2F38-75E5F5724438}"/>
              </a:ext>
            </a:extLst>
          </p:cNvPr>
          <p:cNvSpPr/>
          <p:nvPr/>
        </p:nvSpPr>
        <p:spPr>
          <a:xfrm>
            <a:off x="510588" y="1989709"/>
            <a:ext cx="1794986" cy="41511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5111"/>
              <a:gd name="connsiteY0" fmla="*/ 1007409 h 2186205"/>
              <a:gd name="connsiteX1" fmla="*/ 1734 w 735111"/>
              <a:gd name="connsiteY1" fmla="*/ 0 h 2186205"/>
              <a:gd name="connsiteX2" fmla="*/ 735111 w 735111"/>
              <a:gd name="connsiteY2" fmla="*/ 0 h 2186205"/>
              <a:gd name="connsiteX3" fmla="*/ 735111 w 735111"/>
              <a:gd name="connsiteY3" fmla="*/ 2186205 h 2186205"/>
              <a:gd name="connsiteX4" fmla="*/ 1734 w 735111"/>
              <a:gd name="connsiteY4" fmla="*/ 2186205 h 2186205"/>
              <a:gd name="connsiteX5" fmla="*/ 1734 w 735111"/>
              <a:gd name="connsiteY5" fmla="*/ 1448187 h 2186205"/>
              <a:gd name="connsiteX0" fmla="*/ 0 w 735111"/>
              <a:gd name="connsiteY0" fmla="*/ 1007409 h 2186205"/>
              <a:gd name="connsiteX1" fmla="*/ 1734 w 735111"/>
              <a:gd name="connsiteY1" fmla="*/ 0 h 2186205"/>
              <a:gd name="connsiteX2" fmla="*/ 735111 w 735111"/>
              <a:gd name="connsiteY2" fmla="*/ 0 h 2186205"/>
              <a:gd name="connsiteX3" fmla="*/ 735111 w 735111"/>
              <a:gd name="connsiteY3" fmla="*/ 2186205 h 2186205"/>
              <a:gd name="connsiteX4" fmla="*/ 1734 w 735111"/>
              <a:gd name="connsiteY4" fmla="*/ 2186205 h 2186205"/>
              <a:gd name="connsiteX5" fmla="*/ 3467 w 735111"/>
              <a:gd name="connsiteY5" fmla="*/ 1277072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111" h="2186205">
                <a:moveTo>
                  <a:pt x="0" y="1007409"/>
                </a:moveTo>
                <a:lnTo>
                  <a:pt x="1734" y="0"/>
                </a:lnTo>
                <a:lnTo>
                  <a:pt x="735111" y="0"/>
                </a:lnTo>
                <a:lnTo>
                  <a:pt x="735111" y="2186205"/>
                </a:lnTo>
                <a:lnTo>
                  <a:pt x="1734" y="2186205"/>
                </a:lnTo>
                <a:cubicBezTo>
                  <a:pt x="2312" y="1883161"/>
                  <a:pt x="2889" y="1580116"/>
                  <a:pt x="3467" y="12770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BD1919FA-177D-1036-A079-E246EBB2A04A}"/>
              </a:ext>
            </a:extLst>
          </p:cNvPr>
          <p:cNvSpPr/>
          <p:nvPr/>
        </p:nvSpPr>
        <p:spPr>
          <a:xfrm>
            <a:off x="2915903" y="2328547"/>
            <a:ext cx="1776780" cy="3403859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3377"/>
              <a:gd name="connsiteY0" fmla="*/ 886738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3377"/>
              <a:gd name="connsiteY0" fmla="*/ 886738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1916 w 733377"/>
              <a:gd name="connsiteY5" fmla="*/ 1212673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886738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cubicBezTo>
                  <a:pt x="639" y="1861694"/>
                  <a:pt x="1277" y="1537184"/>
                  <a:pt x="1916" y="12126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0AE9D19B-15F3-DD53-9251-47C759FB0B97}"/>
              </a:ext>
            </a:extLst>
          </p:cNvPr>
          <p:cNvSpPr/>
          <p:nvPr/>
        </p:nvSpPr>
        <p:spPr>
          <a:xfrm>
            <a:off x="5356432" y="3150115"/>
            <a:ext cx="1601361" cy="14137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728735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lnTo>
                  <a:pt x="0" y="144818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B1AC5AA5-07B1-7D4A-E6A4-137D7E4A7033}"/>
              </a:ext>
            </a:extLst>
          </p:cNvPr>
          <p:cNvSpPr/>
          <p:nvPr/>
        </p:nvSpPr>
        <p:spPr>
          <a:xfrm>
            <a:off x="7459090" y="3150115"/>
            <a:ext cx="1206819" cy="14137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728735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lnTo>
                  <a:pt x="0" y="144818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76220A-D2DA-2B43-F4AC-888C85B07D1D}"/>
              </a:ext>
            </a:extLst>
          </p:cNvPr>
          <p:cNvSpPr txBox="1"/>
          <p:nvPr/>
        </p:nvSpPr>
        <p:spPr>
          <a:xfrm>
            <a:off x="672556" y="1394501"/>
            <a:ext cx="131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メイン</a:t>
            </a:r>
            <a:r>
              <a:rPr kumimoji="1" lang="en-US" altLang="ja-JP" sz="1600" dirty="0"/>
              <a:t>(GUI)</a:t>
            </a:r>
          </a:p>
          <a:p>
            <a:pPr algn="ctr"/>
            <a:r>
              <a:rPr kumimoji="1" lang="ja-JP" altLang="en-US" sz="1600" dirty="0"/>
              <a:t>スレッド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BA1BF43-BDAF-76D1-304E-926F49DA516E}"/>
              </a:ext>
            </a:extLst>
          </p:cNvPr>
          <p:cNvSpPr txBox="1"/>
          <p:nvPr/>
        </p:nvSpPr>
        <p:spPr>
          <a:xfrm>
            <a:off x="596684" y="207061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イベントループ</a:t>
            </a:r>
            <a:endParaRPr kumimoji="1" lang="ja-JP" altLang="en-US" sz="16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3AA450C-08C5-D54E-5AFD-7072793678C3}"/>
              </a:ext>
            </a:extLst>
          </p:cNvPr>
          <p:cNvSpPr txBox="1"/>
          <p:nvPr/>
        </p:nvSpPr>
        <p:spPr>
          <a:xfrm>
            <a:off x="658850" y="256761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・ユーザ入力</a:t>
            </a:r>
            <a:endParaRPr kumimoji="1" lang="en-US" altLang="ja-JP" sz="1600" dirty="0"/>
          </a:p>
          <a:p>
            <a:r>
              <a:rPr lang="ja-JP" altLang="en-US" sz="1600" dirty="0"/>
              <a:t>・画面描画</a:t>
            </a:r>
            <a:endParaRPr lang="en-US" altLang="ja-JP" sz="1600" dirty="0"/>
          </a:p>
          <a:p>
            <a:r>
              <a:rPr kumimoji="1" lang="en-US" altLang="ja-JP" sz="1600" dirty="0"/>
              <a:t>    etc.</a:t>
            </a:r>
            <a:endParaRPr kumimoji="1" lang="ja-JP" altLang="en-US" sz="16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EF2DCC-9071-50FB-2286-BA5D2AFA28BA}"/>
              </a:ext>
            </a:extLst>
          </p:cNvPr>
          <p:cNvSpPr txBox="1"/>
          <p:nvPr/>
        </p:nvSpPr>
        <p:spPr>
          <a:xfrm>
            <a:off x="2891221" y="174540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シミュレーション</a:t>
            </a:r>
            <a:endParaRPr lang="en-US" altLang="ja-JP" sz="1600" dirty="0"/>
          </a:p>
          <a:p>
            <a:pPr algn="ctr"/>
            <a:r>
              <a:rPr lang="ja-JP" altLang="en-US" sz="1600" dirty="0"/>
              <a:t>スレッド</a:t>
            </a:r>
            <a:endParaRPr kumimoji="1" lang="ja-JP" altLang="en-US" sz="16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B315CE5-365F-9615-E74A-A92769A297C8}"/>
              </a:ext>
            </a:extLst>
          </p:cNvPr>
          <p:cNvSpPr txBox="1"/>
          <p:nvPr/>
        </p:nvSpPr>
        <p:spPr>
          <a:xfrm>
            <a:off x="3018495" y="24105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シミュレー</a:t>
            </a:r>
            <a:endParaRPr lang="en-US" altLang="ja-JP" sz="1600" dirty="0"/>
          </a:p>
          <a:p>
            <a:pPr algn="ctr"/>
            <a:r>
              <a:rPr lang="ja-JP" altLang="en-US" sz="1600" dirty="0"/>
              <a:t>ション</a:t>
            </a:r>
            <a:r>
              <a:rPr kumimoji="1" lang="ja-JP" altLang="en-US" sz="1600" dirty="0"/>
              <a:t>ループ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53BDC98-D26A-61C1-B0D1-EADA0A1BF84D}"/>
              </a:ext>
            </a:extLst>
          </p:cNvPr>
          <p:cNvSpPr txBox="1"/>
          <p:nvPr/>
        </p:nvSpPr>
        <p:spPr>
          <a:xfrm>
            <a:off x="2993814" y="3102346"/>
            <a:ext cx="1620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・</a:t>
            </a:r>
            <a:r>
              <a:rPr kumimoji="1" lang="ja-JP" altLang="en-US" sz="1600" dirty="0"/>
              <a:t>物理計算</a:t>
            </a:r>
            <a:endParaRPr kumimoji="1" lang="en-US" altLang="ja-JP" sz="1600" dirty="0"/>
          </a:p>
          <a:p>
            <a:r>
              <a:rPr lang="ja-JP" altLang="en-US" sz="1600" dirty="0"/>
              <a:t>・コントローラ</a:t>
            </a:r>
            <a:endParaRPr lang="en-US" altLang="ja-JP" sz="1600" dirty="0"/>
          </a:p>
          <a:p>
            <a:r>
              <a:rPr lang="en-US" altLang="ja-JP" sz="1600" dirty="0"/>
              <a:t>    </a:t>
            </a:r>
            <a:r>
              <a:rPr lang="ja-JP" altLang="en-US" sz="1600" dirty="0"/>
              <a:t>入出力</a:t>
            </a:r>
            <a:endParaRPr lang="en-US" altLang="ja-JP" sz="1600" dirty="0"/>
          </a:p>
          <a:p>
            <a:r>
              <a:rPr lang="ja-JP" altLang="en-US" sz="1600" dirty="0"/>
              <a:t>・ログ出力</a:t>
            </a:r>
            <a:endParaRPr lang="en-US" altLang="ja-JP" sz="1600" dirty="0"/>
          </a:p>
          <a:p>
            <a:r>
              <a:rPr kumimoji="1" lang="en-US" altLang="ja-JP" sz="1600" dirty="0"/>
              <a:t>    etc.</a:t>
            </a:r>
            <a:endParaRPr kumimoji="1" lang="ja-JP" altLang="en-US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7D3B4A8-B09F-BE15-DC06-18B7486A3A7A}"/>
              </a:ext>
            </a:extLst>
          </p:cNvPr>
          <p:cNvSpPr txBox="1"/>
          <p:nvPr/>
        </p:nvSpPr>
        <p:spPr>
          <a:xfrm>
            <a:off x="5356432" y="22795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コントローラ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スレッド</a:t>
            </a:r>
            <a:endParaRPr lang="en-US" altLang="ja-JP" sz="1600" dirty="0"/>
          </a:p>
          <a:p>
            <a:pPr algn="ctr"/>
            <a:r>
              <a:rPr kumimoji="1" lang="en-US" altLang="ja-JP" sz="1600" dirty="0"/>
              <a:t>(control</a:t>
            </a:r>
            <a:r>
              <a:rPr kumimoji="1" lang="ja-JP" altLang="en-US" sz="1600" dirty="0"/>
              <a:t>関数</a:t>
            </a:r>
            <a:r>
              <a:rPr kumimoji="1" lang="en-US" altLang="ja-JP" sz="1600" dirty="0"/>
              <a:t>)</a:t>
            </a:r>
            <a:endParaRPr kumimoji="1" lang="ja-JP" altLang="en-US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D5B8568-37A5-3D8B-1B9B-945D5DB1123D}"/>
              </a:ext>
            </a:extLst>
          </p:cNvPr>
          <p:cNvSpPr txBox="1"/>
          <p:nvPr/>
        </p:nvSpPr>
        <p:spPr>
          <a:xfrm>
            <a:off x="5551817" y="319498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制御ループ</a:t>
            </a:r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6435CC36-B968-D63F-14A6-BB8B420C02D2}"/>
              </a:ext>
            </a:extLst>
          </p:cNvPr>
          <p:cNvSpPr/>
          <p:nvPr/>
        </p:nvSpPr>
        <p:spPr>
          <a:xfrm>
            <a:off x="4776230" y="3770546"/>
            <a:ext cx="423342" cy="25993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左右 23">
            <a:extLst>
              <a:ext uri="{FF2B5EF4-FFF2-40B4-BE49-F238E27FC236}">
                <a16:creationId xmlns:a16="http://schemas.microsoft.com/office/drawing/2014/main" id="{BFB166AB-5B34-6693-82C9-4E5BCEB3A760}"/>
              </a:ext>
            </a:extLst>
          </p:cNvPr>
          <p:cNvSpPr/>
          <p:nvPr/>
        </p:nvSpPr>
        <p:spPr>
          <a:xfrm>
            <a:off x="2438663" y="3770546"/>
            <a:ext cx="389047" cy="25993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127E1FC-CD02-5673-366C-0FE45DA76BC0}"/>
              </a:ext>
            </a:extLst>
          </p:cNvPr>
          <p:cNvSpPr txBox="1"/>
          <p:nvPr/>
        </p:nvSpPr>
        <p:spPr>
          <a:xfrm>
            <a:off x="5463194" y="3900511"/>
            <a:ext cx="1601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</a:t>
            </a:r>
          </a:p>
          <a:p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4DE0BC4-578E-2F70-E777-7479E957450F}"/>
              </a:ext>
            </a:extLst>
          </p:cNvPr>
          <p:cNvSpPr txBox="1"/>
          <p:nvPr/>
        </p:nvSpPr>
        <p:spPr>
          <a:xfrm>
            <a:off x="7025183" y="38226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負荷分散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A78D943-5502-7DD6-B9DB-B04E774F4C75}"/>
              </a:ext>
            </a:extLst>
          </p:cNvPr>
          <p:cNvSpPr txBox="1"/>
          <p:nvPr/>
        </p:nvSpPr>
        <p:spPr>
          <a:xfrm>
            <a:off x="7501932" y="2509353"/>
            <a:ext cx="1013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Executor</a:t>
            </a:r>
          </a:p>
          <a:p>
            <a:pPr algn="ctr"/>
            <a:r>
              <a:rPr lang="ja-JP" altLang="en-US" sz="1600" dirty="0"/>
              <a:t>スレッド</a:t>
            </a:r>
            <a:endParaRPr kumimoji="1" lang="ja-JP" altLang="en-US" sz="1600" dirty="0"/>
          </a:p>
        </p:txBody>
      </p:sp>
      <p:sp>
        <p:nvSpPr>
          <p:cNvPr id="29" name="円弧 28">
            <a:extLst>
              <a:ext uri="{FF2B5EF4-FFF2-40B4-BE49-F238E27FC236}">
                <a16:creationId xmlns:a16="http://schemas.microsoft.com/office/drawing/2014/main" id="{3B08CA98-0431-9857-3192-3CB620EF77C0}"/>
              </a:ext>
            </a:extLst>
          </p:cNvPr>
          <p:cNvSpPr/>
          <p:nvPr/>
        </p:nvSpPr>
        <p:spPr>
          <a:xfrm rot="19118571">
            <a:off x="6088182" y="3848237"/>
            <a:ext cx="2457543" cy="1885806"/>
          </a:xfrm>
          <a:prstGeom prst="arc">
            <a:avLst>
              <a:gd name="adj1" fmla="val 16200000"/>
              <a:gd name="adj2" fmla="val 20481627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218FAD1-747E-E6C9-9B6B-04DF992CDCD5}"/>
              </a:ext>
            </a:extLst>
          </p:cNvPr>
          <p:cNvSpPr txBox="1"/>
          <p:nvPr/>
        </p:nvSpPr>
        <p:spPr>
          <a:xfrm>
            <a:off x="5486502" y="35335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・制御計算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56A847BA-00F1-2DEC-1D24-C21245975A30}"/>
              </a:ext>
            </a:extLst>
          </p:cNvPr>
          <p:cNvSpPr/>
          <p:nvPr/>
        </p:nvSpPr>
        <p:spPr>
          <a:xfrm>
            <a:off x="5771608" y="5296093"/>
            <a:ext cx="2743742" cy="4363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トピック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B3573A9-EABF-A069-6ABE-78ED12907D83}"/>
              </a:ext>
            </a:extLst>
          </p:cNvPr>
          <p:cNvCxnSpPr/>
          <p:nvPr/>
        </p:nvCxnSpPr>
        <p:spPr>
          <a:xfrm flipV="1">
            <a:off x="6256910" y="4563875"/>
            <a:ext cx="0" cy="732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6BB9BF4-537D-39B5-BF9B-FC4225509EE7}"/>
              </a:ext>
            </a:extLst>
          </p:cNvPr>
          <p:cNvCxnSpPr/>
          <p:nvPr/>
        </p:nvCxnSpPr>
        <p:spPr>
          <a:xfrm flipV="1">
            <a:off x="8061729" y="4563875"/>
            <a:ext cx="0" cy="732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9DDB85E-FF32-059B-5D7B-B41D93242918}"/>
              </a:ext>
            </a:extLst>
          </p:cNvPr>
          <p:cNvSpPr txBox="1"/>
          <p:nvPr/>
        </p:nvSpPr>
        <p:spPr>
          <a:xfrm>
            <a:off x="6557031" y="4799560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Subscribe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15172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4"/>
            <a:ext cx="7394331" cy="498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&lt;thread&gt;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&lt;mutex&gt;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virtual void unconfigure() override;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unique_ptr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executor;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std::thread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std::mutex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(1/5)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57248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4"/>
            <a:ext cx="7834527" cy="380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std::thread([this](){ executor-&gt;spin();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(2/5)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6468CE9-9139-7C1B-744A-2B0B96D467B7}"/>
              </a:ext>
            </a:extLst>
          </p:cNvPr>
          <p:cNvSpPr txBox="1"/>
          <p:nvPr/>
        </p:nvSpPr>
        <p:spPr>
          <a:xfrm>
            <a:off x="4316711" y="3120941"/>
            <a:ext cx="3270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command</a:t>
            </a:r>
            <a:r>
              <a:rPr lang="ja-JP" altLang="en-US" sz="1200" b="1" dirty="0">
                <a:solidFill>
                  <a:srgbClr val="FF0000"/>
                </a:solidFill>
              </a:rPr>
              <a:t>変数にロックをかけて排他制御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649FEE-B097-FFF2-4C82-2816A1355DF8}"/>
              </a:ext>
            </a:extLst>
          </p:cNvPr>
          <p:cNvSpPr txBox="1"/>
          <p:nvPr/>
        </p:nvSpPr>
        <p:spPr>
          <a:xfrm>
            <a:off x="4316711" y="4391972"/>
            <a:ext cx="397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Executor</a:t>
            </a:r>
            <a:r>
              <a:rPr lang="ja-JP" altLang="en-US" sz="1200" b="1" dirty="0">
                <a:solidFill>
                  <a:srgbClr val="FF0000"/>
                </a:solidFill>
              </a:rPr>
              <a:t>用のスレッドを起動し、そこで</a:t>
            </a:r>
            <a:r>
              <a:rPr lang="en-US" altLang="ja-JP" sz="1200" b="1" dirty="0">
                <a:solidFill>
                  <a:srgbClr val="FF0000"/>
                </a:solidFill>
              </a:rPr>
              <a:t>spin</a:t>
            </a:r>
            <a:r>
              <a:rPr lang="ja-JP" altLang="en-US" sz="1200" b="1" dirty="0">
                <a:solidFill>
                  <a:srgbClr val="FF0000"/>
                </a:solidFill>
              </a:rPr>
              <a:t>関数を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en-US" altLang="ja-JP" sz="1200" b="1" dirty="0">
                <a:solidFill>
                  <a:srgbClr val="FF0000"/>
                </a:solidFill>
              </a:rPr>
              <a:t>    </a:t>
            </a:r>
            <a:r>
              <a:rPr lang="ja-JP" altLang="en-US" sz="1200" b="1" dirty="0">
                <a:solidFill>
                  <a:srgbClr val="FF0000"/>
                </a:solidFill>
              </a:rPr>
              <a:t>実行し、通信のためのスピンループをまわす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793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2954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(3/5)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02987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5076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(4/5)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EAD2F9-F21A-C4BB-E6C4-E317ECE21CFD}"/>
              </a:ext>
            </a:extLst>
          </p:cNvPr>
          <p:cNvSpPr txBox="1"/>
          <p:nvPr/>
        </p:nvSpPr>
        <p:spPr>
          <a:xfrm>
            <a:off x="4247087" y="2638212"/>
            <a:ext cx="3270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command</a:t>
            </a:r>
            <a:r>
              <a:rPr lang="ja-JP" altLang="en-US" sz="1200" b="1" dirty="0">
                <a:solidFill>
                  <a:srgbClr val="FF0000"/>
                </a:solidFill>
              </a:rPr>
              <a:t>変数にロックをかけて排他制御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513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2133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::unconfigure()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if(executor){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executor-&gt;cancel();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executorThread.join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remove_node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executor.reset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(5/5)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2CDBC8D-C98C-81FF-60F7-2B6DA648697B}"/>
              </a:ext>
            </a:extLst>
          </p:cNvPr>
          <p:cNvSpPr txBox="1"/>
          <p:nvPr/>
        </p:nvSpPr>
        <p:spPr>
          <a:xfrm>
            <a:off x="1912349" y="4019647"/>
            <a:ext cx="4738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お手本プロジェクトの完成版ファイルは</a:t>
            </a:r>
            <a:endParaRPr kumimoji="1" lang="en-US" altLang="ja-JP" dirty="0"/>
          </a:p>
          <a:p>
            <a:r>
              <a:rPr kumimoji="1" lang="en-US" altLang="ja-JP" dirty="0"/>
              <a:t>    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/MobileRobotDriveControllerEx.cpp”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F54342-BA08-3FC2-FB0E-F9A5C703C044}"/>
              </a:ext>
            </a:extLst>
          </p:cNvPr>
          <p:cNvSpPr txBox="1"/>
          <p:nvPr/>
        </p:nvSpPr>
        <p:spPr>
          <a:xfrm>
            <a:off x="4762307" y="1603547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</a:t>
            </a:r>
            <a:r>
              <a:rPr lang="ja-JP" altLang="en-US" sz="1200" b="1" dirty="0">
                <a:solidFill>
                  <a:srgbClr val="FF0000"/>
                </a:solidFill>
              </a:rPr>
              <a:t>コントローラアイテム削除時に実行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en-US" altLang="ja-JP" sz="1200" b="1" dirty="0">
                <a:solidFill>
                  <a:srgbClr val="FF0000"/>
                </a:solidFill>
              </a:rPr>
              <a:t>     Executor</a:t>
            </a:r>
            <a:r>
              <a:rPr lang="ja-JP" altLang="en-US" sz="1200" b="1" dirty="0">
                <a:solidFill>
                  <a:srgbClr val="FF0000"/>
                </a:solidFill>
              </a:rPr>
              <a:t>スレッドを停止する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723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62662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以下のように編集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0"/>
            <a:ext cx="7354571" cy="230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556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530FF-06AF-CEB2-C758-2BCB37A1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702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lang="ja-JP" altLang="en-US" dirty="0"/>
              <a:t> </a:t>
            </a:r>
            <a:r>
              <a:rPr lang="en-US" altLang="ja-JP" dirty="0"/>
              <a:t>2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642F3DC-730B-9024-FC1D-B9A02186DC84}"/>
              </a:ext>
            </a:extLst>
          </p:cNvPr>
          <p:cNvSpPr txBox="1"/>
          <p:nvPr/>
        </p:nvSpPr>
        <p:spPr>
          <a:xfrm>
            <a:off x="348751" y="1293655"/>
            <a:ext cx="85153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software-properties-common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add-apt-repository universe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update &amp;&amp;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curl -y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curl 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sSL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https://raw.githubusercontent.com/ros/rosdistro/master/ros.key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-o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/share/keyrings/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-archive-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keyring.gpg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"deb [arch=$(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dpkg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--print-architecture) signed-by=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/share/keyrings/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-archive-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keyring.gpg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http://packages.ros.org/ros2/ubuntu $(.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etc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-release &amp;&amp; echo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$UBUNTU_CODENAME) main" |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tee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etc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/apt/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sources.list.d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/ros2.list &gt;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/dev/null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update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upgrade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-humble-desktop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python3-colcon-common-extensions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"source /opt/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/humble/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&gt;&gt; ~/.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~/.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2E653E-90E2-0F1C-B3AD-D1FDE5323612}"/>
              </a:ext>
            </a:extLst>
          </p:cNvPr>
          <p:cNvSpPr txBox="1"/>
          <p:nvPr/>
        </p:nvSpPr>
        <p:spPr>
          <a:xfrm>
            <a:off x="544295" y="6270835"/>
            <a:ext cx="805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https://docs.ros.org/en/humble/Installation/Ubuntu-Install-Debians.html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49577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Part10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ゲームパッドによる操作</a:t>
            </a:r>
          </a:p>
        </p:txBody>
      </p:sp>
    </p:spTree>
    <p:extLst>
      <p:ext uri="{BB962C8B-B14F-4D97-AF65-F5344CB8AC3E}">
        <p14:creationId xmlns:p14="http://schemas.microsoft.com/office/powerpoint/2010/main" val="3279892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E60812-3A95-055D-4687-CE6DAB5A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ゲームパッド</a:t>
            </a:r>
            <a:r>
              <a:rPr lang="ja-JP" altLang="en-US" dirty="0"/>
              <a:t>による操作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3261E3-8253-0BE1-733C-9FEDEC585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3084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ゲームパッドを接続する</a:t>
            </a:r>
            <a:endParaRPr kumimoji="1" lang="en-US" altLang="ja-JP" dirty="0"/>
          </a:p>
          <a:p>
            <a:pPr lvl="1"/>
            <a:r>
              <a:rPr lang="en-US" altLang="ja-JP" dirty="0"/>
              <a:t>PS3, 4, 5</a:t>
            </a:r>
            <a:r>
              <a:rPr lang="ja-JP" altLang="en-US" dirty="0"/>
              <a:t>のゲームパッドを推奨</a:t>
            </a:r>
            <a:endParaRPr lang="en-US" altLang="ja-JP" dirty="0"/>
          </a:p>
          <a:p>
            <a:r>
              <a:rPr kumimoji="1" lang="en-US" altLang="ja-JP" dirty="0"/>
              <a:t>joy</a:t>
            </a:r>
            <a:r>
              <a:rPr kumimoji="1" lang="ja-JP" altLang="en-US" dirty="0"/>
              <a:t>ノードを用いてゲームパッドからの入力を</a:t>
            </a:r>
            <a:r>
              <a:rPr kumimoji="1" lang="en-US" altLang="ja-JP" dirty="0"/>
              <a:t>joy</a:t>
            </a:r>
            <a:r>
              <a:rPr kumimoji="1" lang="ja-JP" altLang="en-US" dirty="0"/>
              <a:t>トピックとして</a:t>
            </a:r>
            <a:r>
              <a:rPr kumimoji="1" lang="en-US" altLang="ja-JP" dirty="0"/>
              <a:t>publish</a:t>
            </a:r>
            <a:r>
              <a:rPr kumimoji="1" lang="ja-JP" altLang="en-US" dirty="0"/>
              <a:t>する</a:t>
            </a:r>
            <a:endParaRPr lang="en-US" altLang="ja-JP" dirty="0"/>
          </a:p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ノードを用いて</a:t>
            </a:r>
            <a:r>
              <a:rPr kumimoji="1" lang="en-US" altLang="ja-JP" dirty="0"/>
              <a:t>joy</a:t>
            </a:r>
            <a:r>
              <a:rPr kumimoji="1" lang="ja-JP" altLang="en-US" dirty="0"/>
              <a:t>トピックを</a:t>
            </a:r>
            <a:r>
              <a:rPr kumimoji="1" lang="en-US" altLang="ja-JP" dirty="0"/>
              <a:t>twist</a:t>
            </a:r>
            <a:r>
              <a:rPr kumimoji="1" lang="ja-JP" altLang="en-US" dirty="0"/>
              <a:t>トピックに変換する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EBB1D4-C3AD-901C-EA2B-BD5A9704A581}"/>
              </a:ext>
            </a:extLst>
          </p:cNvPr>
          <p:cNvSpPr txBox="1"/>
          <p:nvPr/>
        </p:nvSpPr>
        <p:spPr>
          <a:xfrm>
            <a:off x="2253009" y="4972471"/>
            <a:ext cx="110837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joy</a:t>
            </a:r>
          </a:p>
          <a:p>
            <a:pPr algn="ctr"/>
            <a:r>
              <a:rPr lang="ja-JP" altLang="en-US" sz="2400" dirty="0"/>
              <a:t>ノード</a:t>
            </a:r>
            <a:endParaRPr kumimoji="1" lang="ja-JP" altLang="en-US" sz="2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1D815A-72CA-9199-8AF2-EA085219BDCA}"/>
              </a:ext>
            </a:extLst>
          </p:cNvPr>
          <p:cNvSpPr/>
          <p:nvPr/>
        </p:nvSpPr>
        <p:spPr>
          <a:xfrm>
            <a:off x="3745354" y="5061158"/>
            <a:ext cx="936118" cy="653621"/>
          </a:xfrm>
          <a:prstGeom prst="roundRect">
            <a:avLst>
              <a:gd name="adj" fmla="val 324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/joy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93C067-D82E-57A9-E5B6-DDFBF247C30C}"/>
              </a:ext>
            </a:extLst>
          </p:cNvPr>
          <p:cNvSpPr/>
          <p:nvPr/>
        </p:nvSpPr>
        <p:spPr>
          <a:xfrm>
            <a:off x="7175952" y="5112790"/>
            <a:ext cx="1600985" cy="550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</a:t>
            </a:r>
            <a:r>
              <a:rPr lang="en-US" altLang="ja-JP" sz="2400" dirty="0" err="1">
                <a:solidFill>
                  <a:schemeClr val="tx1"/>
                </a:solidFill>
              </a:rPr>
              <a:t>cmd_vel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D86EAE-C854-ABD1-080A-B6EEF6C5E3EA}"/>
              </a:ext>
            </a:extLst>
          </p:cNvPr>
          <p:cNvSpPr txBox="1"/>
          <p:nvPr/>
        </p:nvSpPr>
        <p:spPr>
          <a:xfrm>
            <a:off x="5138413" y="4972469"/>
            <a:ext cx="16495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 err="1"/>
              <a:t>joy_teleop</a:t>
            </a:r>
            <a:r>
              <a:rPr lang="ja-JP" altLang="en-US" sz="2400" dirty="0"/>
              <a:t>ノード</a:t>
            </a:r>
            <a:endParaRPr kumimoji="1" lang="ja-JP" altLang="en-US" sz="2400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5ABFF664-ECD9-B42E-7284-9CBE1D7575D2}"/>
              </a:ext>
            </a:extLst>
          </p:cNvPr>
          <p:cNvSpPr/>
          <p:nvPr/>
        </p:nvSpPr>
        <p:spPr>
          <a:xfrm>
            <a:off x="222968" y="4929473"/>
            <a:ext cx="1611202" cy="931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ゲームパッド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ED946AB-3927-5C56-8ACE-E80A7F6F52AA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 flipV="1">
            <a:off x="1834170" y="5387970"/>
            <a:ext cx="418839" cy="72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8575AFB-D708-9CE5-0B6B-D65CA2A7C8B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361386" y="5387969"/>
            <a:ext cx="38396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5F5F0C4-C106-5069-7D67-032819472BE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681472" y="5387968"/>
            <a:ext cx="45694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3556AE6-91FE-DC2B-D9FE-CEEAC0A9833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787962" y="5387967"/>
            <a:ext cx="3879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768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96785-25E0-9A7B-6EF4-34000F38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57" y="-55194"/>
            <a:ext cx="7886700" cy="1325563"/>
          </a:xfrm>
        </p:spPr>
        <p:txBody>
          <a:bodyPr/>
          <a:lstStyle/>
          <a:p>
            <a:r>
              <a:rPr lang="en-US" altLang="ja-JP" dirty="0"/>
              <a:t>joy</a:t>
            </a:r>
            <a:r>
              <a:rPr kumimoji="1" lang="ja-JP" altLang="en-US" dirty="0"/>
              <a:t>トピック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5523F6-40B3-1C43-FCBC-568A0133EF91}"/>
              </a:ext>
            </a:extLst>
          </p:cNvPr>
          <p:cNvSpPr txBox="1"/>
          <p:nvPr/>
        </p:nvSpPr>
        <p:spPr>
          <a:xfrm>
            <a:off x="545122" y="1691941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run joy </a:t>
            </a:r>
            <a:r>
              <a:rPr kumimoji="1" lang="en-US" altLang="ja-JP" sz="2400" dirty="0" err="1"/>
              <a:t>joy_node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B7D3E3-2C17-A1C2-88F6-BE92698BABA0}"/>
              </a:ext>
            </a:extLst>
          </p:cNvPr>
          <p:cNvSpPr txBox="1"/>
          <p:nvPr/>
        </p:nvSpPr>
        <p:spPr>
          <a:xfrm>
            <a:off x="545122" y="2825980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list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D9AB5-8C59-50DC-5D2A-0D898ABF2EC3}"/>
              </a:ext>
            </a:extLst>
          </p:cNvPr>
          <p:cNvSpPr txBox="1"/>
          <p:nvPr/>
        </p:nvSpPr>
        <p:spPr>
          <a:xfrm>
            <a:off x="545122" y="114831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kumimoji="1" lang="ja-JP" altLang="en-US" sz="2400" dirty="0"/>
              <a:t>ノードを起動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3389F91-F813-8A57-E820-FB20644F8C7D}"/>
              </a:ext>
            </a:extLst>
          </p:cNvPr>
          <p:cNvSpPr txBox="1"/>
          <p:nvPr/>
        </p:nvSpPr>
        <p:spPr>
          <a:xfrm>
            <a:off x="545122" y="231212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利用可能なトピックを表示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F6E28A-A0CA-84A4-C231-3903D6A3231F}"/>
              </a:ext>
            </a:extLst>
          </p:cNvPr>
          <p:cNvSpPr txBox="1"/>
          <p:nvPr/>
        </p:nvSpPr>
        <p:spPr>
          <a:xfrm>
            <a:off x="548666" y="3942398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info /joy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9819F4C-AABE-8A23-24E3-B6CA42827A44}"/>
              </a:ext>
            </a:extLst>
          </p:cNvPr>
          <p:cNvSpPr txBox="1"/>
          <p:nvPr/>
        </p:nvSpPr>
        <p:spPr>
          <a:xfrm>
            <a:off x="548666" y="3428539"/>
            <a:ext cx="3677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kumimoji="1" lang="ja-JP" altLang="en-US" sz="2400" dirty="0"/>
              <a:t>トピックの内容を表示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BE2979B-B642-E5E3-C777-2B6592DBD0AC}"/>
              </a:ext>
            </a:extLst>
          </p:cNvPr>
          <p:cNvSpPr txBox="1"/>
          <p:nvPr/>
        </p:nvSpPr>
        <p:spPr>
          <a:xfrm>
            <a:off x="559300" y="5051724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interface show </a:t>
            </a:r>
            <a:r>
              <a:rPr kumimoji="1" lang="en-US" altLang="ja-JP" sz="2400" dirty="0" err="1"/>
              <a:t>sensor_msgs</a:t>
            </a:r>
            <a:r>
              <a:rPr kumimoji="1" lang="en-US" altLang="ja-JP" sz="2400" dirty="0"/>
              <a:t>/msg/Joy 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D49FEFC-6109-AD85-ED26-6CA5E240E1BC}"/>
              </a:ext>
            </a:extLst>
          </p:cNvPr>
          <p:cNvSpPr txBox="1"/>
          <p:nvPr/>
        </p:nvSpPr>
        <p:spPr>
          <a:xfrm>
            <a:off x="559300" y="45378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Joy</a:t>
            </a:r>
            <a:r>
              <a:rPr lang="ja-JP" altLang="en-US" sz="2400" dirty="0"/>
              <a:t>メッセージ型の</a:t>
            </a:r>
            <a:r>
              <a:rPr kumimoji="1" lang="ja-JP" altLang="en-US" sz="2400" dirty="0"/>
              <a:t>内容を表示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039C5C-F012-1ADC-275A-C632C95AC4E2}"/>
              </a:ext>
            </a:extLst>
          </p:cNvPr>
          <p:cNvSpPr txBox="1"/>
          <p:nvPr/>
        </p:nvSpPr>
        <p:spPr>
          <a:xfrm>
            <a:off x="555757" y="6161050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echo /joy 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C24D3E-F783-8281-244B-D2E6B60C2098}"/>
              </a:ext>
            </a:extLst>
          </p:cNvPr>
          <p:cNvSpPr txBox="1"/>
          <p:nvPr/>
        </p:nvSpPr>
        <p:spPr>
          <a:xfrm>
            <a:off x="555757" y="5647191"/>
            <a:ext cx="814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publish</a:t>
            </a:r>
            <a:r>
              <a:rPr lang="ja-JP" altLang="en-US" sz="2400" dirty="0"/>
              <a:t>されている内容を確認</a:t>
            </a:r>
            <a:r>
              <a:rPr lang="ja-JP" altLang="en-US" sz="2000" dirty="0"/>
              <a:t>（ゲームパッドを操作してみる）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0249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0D4B0-FD84-8DB6-E9E4-177DEC7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トピックの変換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B2A9B-44CF-E2FF-6B83-C6AC6A1C6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/joy</a:t>
            </a:r>
            <a:r>
              <a:rPr lang="ja-JP" altLang="en-US" dirty="0"/>
              <a:t>トピックから</a:t>
            </a:r>
            <a:r>
              <a:rPr lang="en-US" altLang="ja-JP" dirty="0"/>
              <a:t>/</a:t>
            </a:r>
            <a:r>
              <a:rPr lang="en-US" altLang="ja-JP" dirty="0" err="1"/>
              <a:t>cmd_vel</a:t>
            </a:r>
            <a:r>
              <a:rPr lang="ja-JP" altLang="en-US" dirty="0"/>
              <a:t>トピック</a:t>
            </a:r>
            <a:r>
              <a:rPr lang="en-US" altLang="ja-JP" dirty="0"/>
              <a:t>(Twist</a:t>
            </a:r>
            <a:r>
              <a:rPr lang="ja-JP" altLang="en-US" dirty="0"/>
              <a:t>型）に変換する</a:t>
            </a:r>
            <a:endParaRPr lang="en-US" altLang="ja-JP" dirty="0"/>
          </a:p>
          <a:p>
            <a:r>
              <a:rPr lang="en-US" altLang="ja-JP" dirty="0" err="1"/>
              <a:t>joy_teleop</a:t>
            </a:r>
            <a:r>
              <a:rPr lang="ja-JP" altLang="en-US" dirty="0"/>
              <a:t>ノードによる変換が可能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手順</a:t>
            </a:r>
            <a:endParaRPr lang="en-US" altLang="ja-JP" dirty="0"/>
          </a:p>
          <a:p>
            <a:r>
              <a:rPr lang="en-US" altLang="ja-JP" dirty="0"/>
              <a:t>YAML</a:t>
            </a:r>
            <a:r>
              <a:rPr lang="ja-JP" altLang="en-US" dirty="0"/>
              <a:t>形式の設定ファイルを作成する</a:t>
            </a:r>
            <a:endParaRPr lang="en-US" altLang="ja-JP" dirty="0"/>
          </a:p>
          <a:p>
            <a:r>
              <a:rPr lang="en-US" altLang="ja-JP" dirty="0"/>
              <a:t>ros2 param</a:t>
            </a:r>
            <a:r>
              <a:rPr lang="ja-JP" altLang="en-US" dirty="0"/>
              <a:t>コマンドで読み込む</a:t>
            </a:r>
            <a:endParaRPr lang="en-US" altLang="ja-JP" dirty="0"/>
          </a:p>
          <a:p>
            <a:r>
              <a:rPr lang="en-US" altLang="ja-JP" dirty="0" err="1"/>
              <a:t>joy_teleop</a:t>
            </a:r>
            <a:r>
              <a:rPr lang="ja-JP" altLang="en-US" dirty="0"/>
              <a:t>ノードを起動する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476177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70489-9DB3-8F92-241F-52513528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898"/>
            <a:ext cx="7886700" cy="1325563"/>
          </a:xfrm>
        </p:spPr>
        <p:txBody>
          <a:bodyPr/>
          <a:lstStyle/>
          <a:p>
            <a:r>
              <a:rPr lang="ja-JP" altLang="en-US" dirty="0"/>
              <a:t>設定ファイル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704D48-19F1-8464-E593-EBE9AE1D0E4F}"/>
              </a:ext>
            </a:extLst>
          </p:cNvPr>
          <p:cNvSpPr txBox="1"/>
          <p:nvPr/>
        </p:nvSpPr>
        <p:spPr>
          <a:xfrm>
            <a:off x="737872" y="2023279"/>
            <a:ext cx="753500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__parameters: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move: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topic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interface_type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topic_name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deadman_buttons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[0]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axis_mappings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linear-x: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1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1.0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angular-z: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F7C8CB-0688-30AC-2C3D-AE217D9B61EE}"/>
              </a:ext>
            </a:extLst>
          </p:cNvPr>
          <p:cNvSpPr txBox="1"/>
          <p:nvPr/>
        </p:nvSpPr>
        <p:spPr>
          <a:xfrm>
            <a:off x="737872" y="1426672"/>
            <a:ext cx="5641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config/</a:t>
            </a:r>
            <a:r>
              <a:rPr lang="en-US" altLang="ja-JP" sz="2400" dirty="0" err="1"/>
              <a:t>joy_teleop.yaml</a:t>
            </a:r>
            <a:r>
              <a:rPr lang="en-US" altLang="ja-JP" sz="2400" dirty="0"/>
              <a:t> </a:t>
            </a:r>
            <a:r>
              <a:rPr lang="ja-JP" altLang="en-US" sz="2400" dirty="0"/>
              <a:t>として作成する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DFE692-146B-703A-3160-32F5D882591B}"/>
              </a:ext>
            </a:extLst>
          </p:cNvPr>
          <p:cNvSpPr txBox="1"/>
          <p:nvPr/>
        </p:nvSpPr>
        <p:spPr>
          <a:xfrm>
            <a:off x="4131842" y="5431328"/>
            <a:ext cx="3856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</a:t>
            </a:r>
            <a:r>
              <a:rPr kumimoji="1" lang="en-US" altLang="ja-JP" sz="2000" dirty="0"/>
              <a:t>config/</a:t>
            </a:r>
            <a:r>
              <a:rPr kumimoji="1" lang="en-US" altLang="ja-JP" sz="2000" dirty="0" err="1"/>
              <a:t>joy_teleop_twist.yaml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36069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09E43-0FB1-5215-567D-E2E9C3E2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ノードの起動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B366EB-3BD2-39D3-325B-D17B1785D22A}"/>
              </a:ext>
            </a:extLst>
          </p:cNvPr>
          <p:cNvSpPr txBox="1"/>
          <p:nvPr/>
        </p:nvSpPr>
        <p:spPr>
          <a:xfrm>
            <a:off x="757190" y="2166801"/>
            <a:ext cx="738421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ros-args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--params-file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/config/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joy_teleop.yaml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90A1FD-EB74-02A2-D128-83714D73E5CE}"/>
              </a:ext>
            </a:extLst>
          </p:cNvPr>
          <p:cNvSpPr txBox="1"/>
          <p:nvPr/>
        </p:nvSpPr>
        <p:spPr>
          <a:xfrm>
            <a:off x="757190" y="3459341"/>
            <a:ext cx="530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/</a:t>
            </a:r>
            <a:r>
              <a:rPr kumimoji="1" lang="en-US" altLang="ja-JP" sz="2800" dirty="0" err="1"/>
              <a:t>cmd_vel</a:t>
            </a:r>
            <a:r>
              <a:rPr kumimoji="1" lang="ja-JP" altLang="en-US" sz="2800" dirty="0"/>
              <a:t>トピックの内容を確認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61F45F-5F8E-5111-2B69-C44253B9C547}"/>
              </a:ext>
            </a:extLst>
          </p:cNvPr>
          <p:cNvSpPr txBox="1"/>
          <p:nvPr/>
        </p:nvSpPr>
        <p:spPr>
          <a:xfrm>
            <a:off x="804495" y="4074516"/>
            <a:ext cx="753500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755E186-C398-0C3D-333B-4818BEDD5127}"/>
              </a:ext>
            </a:extLst>
          </p:cNvPr>
          <p:cNvSpPr txBox="1"/>
          <p:nvPr/>
        </p:nvSpPr>
        <p:spPr>
          <a:xfrm>
            <a:off x="698481" y="5675676"/>
            <a:ext cx="7987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“</a:t>
            </a:r>
            <a:r>
              <a:rPr kumimoji="1" lang="en-US" altLang="ja-JP" sz="2800" dirty="0" err="1"/>
              <a:t>mobile_robot_driver_controller.cnoid</a:t>
            </a:r>
            <a:r>
              <a:rPr kumimoji="1" lang="en-US" altLang="ja-JP" sz="2800" dirty="0"/>
              <a:t>” </a:t>
            </a:r>
            <a:r>
              <a:rPr kumimoji="1" lang="ja-JP" altLang="en-US" sz="2800" dirty="0"/>
              <a:t>を起動して、ロボットをゲームパッドで操作する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37A7B5-7EBF-B000-54D4-E89F5B152DF1}"/>
              </a:ext>
            </a:extLst>
          </p:cNvPr>
          <p:cNvSpPr txBox="1"/>
          <p:nvPr/>
        </p:nvSpPr>
        <p:spPr>
          <a:xfrm>
            <a:off x="757190" y="1574499"/>
            <a:ext cx="4964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joy</a:t>
            </a:r>
            <a:r>
              <a:rPr lang="ja-JP" altLang="en-US" sz="2000" dirty="0"/>
              <a:t>ノードは起動したままとすること！</a:t>
            </a:r>
            <a:endParaRPr kumimoji="1"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F25E6B-287C-A8E7-B290-BEABDC019B5B}"/>
              </a:ext>
            </a:extLst>
          </p:cNvPr>
          <p:cNvSpPr txBox="1"/>
          <p:nvPr/>
        </p:nvSpPr>
        <p:spPr>
          <a:xfrm>
            <a:off x="804495" y="4720347"/>
            <a:ext cx="7535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第一ボタン</a:t>
            </a:r>
            <a:r>
              <a:rPr lang="en-US" altLang="ja-JP" sz="2000" dirty="0"/>
              <a:t>(“X” </a:t>
            </a:r>
            <a:r>
              <a:rPr lang="ja-JP" altLang="en-US" sz="2000" dirty="0"/>
              <a:t>もしくは </a:t>
            </a:r>
            <a:r>
              <a:rPr lang="en-US" altLang="ja-JP" sz="2000" dirty="0"/>
              <a:t>“A” </a:t>
            </a:r>
            <a:r>
              <a:rPr lang="ja-JP" altLang="en-US" sz="2000" dirty="0"/>
              <a:t>等</a:t>
            </a:r>
            <a:r>
              <a:rPr lang="en-US" altLang="ja-JP" sz="2000" dirty="0"/>
              <a:t>)</a:t>
            </a:r>
            <a:r>
              <a:rPr lang="ja-JP" altLang="en-US" sz="2000" dirty="0"/>
              <a:t>を押しながら左スティックを</a:t>
            </a:r>
            <a:endParaRPr lang="en-US" altLang="ja-JP" sz="2000" dirty="0"/>
          </a:p>
          <a:p>
            <a:r>
              <a:rPr lang="en-US" altLang="ja-JP" sz="2000" dirty="0"/>
              <a:t>    </a:t>
            </a:r>
            <a:r>
              <a:rPr lang="ja-JP" altLang="en-US" sz="2000" dirty="0"/>
              <a:t>操作すると</a:t>
            </a:r>
            <a:r>
              <a:rPr lang="en-US" altLang="ja-JP" sz="2000" dirty="0"/>
              <a:t>Twist</a:t>
            </a:r>
            <a:r>
              <a:rPr lang="ja-JP" altLang="en-US" sz="2000" dirty="0"/>
              <a:t>の速度・角速度が変化する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15874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Part11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launch</a:t>
            </a:r>
            <a:r>
              <a:rPr lang="ja-JP" altLang="en-US" dirty="0"/>
              <a:t>ファイルの利用</a:t>
            </a:r>
          </a:p>
        </p:txBody>
      </p:sp>
    </p:spTree>
    <p:extLst>
      <p:ext uri="{BB962C8B-B14F-4D97-AF65-F5344CB8AC3E}">
        <p14:creationId xmlns:p14="http://schemas.microsoft.com/office/powerpoint/2010/main" val="15936852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ファイルによる一括起動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C3F8B82-FAD4-5760-5464-BD31F5E84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11313" cy="438843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ノードの起動の仕方を記述したもの</a:t>
            </a:r>
            <a:endParaRPr kumimoji="1" lang="en-US" altLang="ja-JP" dirty="0"/>
          </a:p>
          <a:p>
            <a:pPr lvl="1"/>
            <a:r>
              <a:rPr lang="ja-JP" altLang="en-US" dirty="0"/>
              <a:t>複数のノードの起動も可能</a:t>
            </a:r>
            <a:endParaRPr lang="en-US" altLang="ja-JP" dirty="0"/>
          </a:p>
          <a:p>
            <a:pPr lvl="1"/>
            <a:r>
              <a:rPr kumimoji="1" lang="ja-JP" altLang="en-US" dirty="0"/>
              <a:t>起動コマンドが複雑になる場合は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ファイルにまとめておく</a:t>
            </a:r>
            <a:endParaRPr kumimoji="1" lang="en-US" altLang="ja-JP" dirty="0"/>
          </a:p>
          <a:p>
            <a:pPr lvl="1"/>
            <a:r>
              <a:rPr lang="ja-JP" altLang="en-US" dirty="0"/>
              <a:t>各パッケージの </a:t>
            </a:r>
            <a:r>
              <a:rPr lang="en-US" altLang="ja-JP" dirty="0"/>
              <a:t>“launch” </a:t>
            </a:r>
            <a:r>
              <a:rPr lang="ja-JP" altLang="en-US" dirty="0"/>
              <a:t>ディレクトリに入れておく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これまでのシミュレーションを一括起動する</a:t>
            </a:r>
            <a:r>
              <a:rPr lang="en-US" altLang="ja-JP" dirty="0"/>
              <a:t>Launch</a:t>
            </a:r>
            <a:r>
              <a:rPr lang="ja-JP" altLang="en-US" dirty="0"/>
              <a:t>ファイルを作成する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08001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11313" cy="1325563"/>
          </a:xfrm>
        </p:spPr>
        <p:txBody>
          <a:bodyPr/>
          <a:lstStyle/>
          <a:p>
            <a:r>
              <a:rPr lang="ja-JP" altLang="en-US" dirty="0"/>
              <a:t>準備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B3B19-7B1A-8CCC-CCD3-3D0F973DE78C}"/>
              </a:ext>
            </a:extLst>
          </p:cNvPr>
          <p:cNvSpPr txBox="1"/>
          <p:nvPr/>
        </p:nvSpPr>
        <p:spPr>
          <a:xfrm>
            <a:off x="757190" y="1611980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launch</a:t>
            </a:r>
            <a:r>
              <a:rPr kumimoji="1" lang="ja-JP" altLang="en-US" sz="2400" dirty="0"/>
              <a:t>ディレクトリを作成する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95D489-21D6-676B-8B0E-6A12C40A7BA5}"/>
              </a:ext>
            </a:extLst>
          </p:cNvPr>
          <p:cNvSpPr txBox="1"/>
          <p:nvPr/>
        </p:nvSpPr>
        <p:spPr>
          <a:xfrm>
            <a:off x="671765" y="2227155"/>
            <a:ext cx="801548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launch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B690C7-7A22-1DE9-7B28-31995BEF3248}"/>
              </a:ext>
            </a:extLst>
          </p:cNvPr>
          <p:cNvSpPr txBox="1"/>
          <p:nvPr/>
        </p:nvSpPr>
        <p:spPr>
          <a:xfrm>
            <a:off x="757190" y="3550470"/>
            <a:ext cx="7750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トップの</a:t>
            </a:r>
            <a:r>
              <a:rPr lang="en-US" altLang="ja-JP" sz="2400" dirty="0"/>
              <a:t>CMakeLists.txt</a:t>
            </a:r>
            <a:r>
              <a:rPr lang="ja-JP" altLang="en-US" sz="2400" dirty="0"/>
              <a:t>にパッケージのファイルを</a:t>
            </a:r>
            <a:endParaRPr lang="en-US" altLang="ja-JP" sz="2400" dirty="0"/>
          </a:p>
          <a:p>
            <a:r>
              <a:rPr lang="ja-JP" altLang="en-US" sz="2400" dirty="0"/>
              <a:t>インストールする記述を追加する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DFDF59-1FEA-E60F-A0C9-F05231156831}"/>
              </a:ext>
            </a:extLst>
          </p:cNvPr>
          <p:cNvSpPr txBox="1"/>
          <p:nvPr/>
        </p:nvSpPr>
        <p:spPr>
          <a:xfrm>
            <a:off x="671764" y="4534977"/>
            <a:ext cx="8015480" cy="1127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ament_package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install(DIRECTORY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project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config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model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meshes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DESTINATION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share/${PROJECT_NAME}) </a:t>
            </a:r>
          </a:p>
        </p:txBody>
      </p:sp>
    </p:spTree>
    <p:extLst>
      <p:ext uri="{BB962C8B-B14F-4D97-AF65-F5344CB8AC3E}">
        <p14:creationId xmlns:p14="http://schemas.microsoft.com/office/powerpoint/2010/main" val="37920674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15" y="248172"/>
            <a:ext cx="8111313" cy="1325563"/>
          </a:xfrm>
        </p:spPr>
        <p:txBody>
          <a:bodyPr/>
          <a:lstStyle/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用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88802" y="2136338"/>
            <a:ext cx="800960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pkg="joy"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joy_node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name="joy" respawn="true"/&gt;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name="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from=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)/config/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joy_teleop.yaml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22ABA2-7D78-594B-9638-AE1FFE65EAA0}"/>
              </a:ext>
            </a:extLst>
          </p:cNvPr>
          <p:cNvSpPr txBox="1"/>
          <p:nvPr/>
        </p:nvSpPr>
        <p:spPr>
          <a:xfrm>
            <a:off x="688802" y="4142980"/>
            <a:ext cx="7069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“launch/joy_teleop_launch.xml” </a:t>
            </a:r>
            <a:r>
              <a:rPr kumimoji="1" lang="ja-JP" altLang="en-US" sz="2400" dirty="0"/>
              <a:t>として保存する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1ADBF-0F75-EFDE-487B-DB5AF7A57807}"/>
              </a:ext>
            </a:extLst>
          </p:cNvPr>
          <p:cNvSpPr txBox="1"/>
          <p:nvPr/>
        </p:nvSpPr>
        <p:spPr>
          <a:xfrm>
            <a:off x="675065" y="1410782"/>
            <a:ext cx="7223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lang="en-US" altLang="ja-JP" sz="2400" dirty="0"/>
              <a:t>,</a:t>
            </a:r>
            <a:r>
              <a:rPr lang="ja-JP" altLang="en-US" sz="2400" dirty="0"/>
              <a:t> </a:t>
            </a:r>
            <a:r>
              <a:rPr lang="en-US" altLang="ja-JP" sz="2400" dirty="0" err="1"/>
              <a:t>joy_teleop</a:t>
            </a:r>
            <a:r>
              <a:rPr lang="ja-JP" altLang="en-US" sz="2400" dirty="0"/>
              <a:t>ノードを起動する</a:t>
            </a:r>
            <a:r>
              <a:rPr lang="en-US" altLang="ja-JP" sz="2400" dirty="0"/>
              <a:t>Launch</a:t>
            </a:r>
            <a:r>
              <a:rPr lang="ja-JP" altLang="en-US" sz="2400" dirty="0"/>
              <a:t>ファイル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063FE42-7502-06B4-C3A1-1E2706AA5F2A}"/>
              </a:ext>
            </a:extLst>
          </p:cNvPr>
          <p:cNvSpPr txBox="1"/>
          <p:nvPr/>
        </p:nvSpPr>
        <p:spPr>
          <a:xfrm>
            <a:off x="675064" y="5732239"/>
            <a:ext cx="802333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./build.sh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64A19F-6659-89BB-C17A-93173B67FD30}"/>
              </a:ext>
            </a:extLst>
          </p:cNvPr>
          <p:cNvSpPr txBox="1"/>
          <p:nvPr/>
        </p:nvSpPr>
        <p:spPr>
          <a:xfrm>
            <a:off x="675065" y="507981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ビルドしてファイルをインストールする</a:t>
            </a:r>
          </a:p>
        </p:txBody>
      </p:sp>
    </p:spTree>
    <p:extLst>
      <p:ext uri="{BB962C8B-B14F-4D97-AF65-F5344CB8AC3E}">
        <p14:creationId xmlns:p14="http://schemas.microsoft.com/office/powerpoint/2010/main" val="416452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5E7227-B613-6E6F-70F1-22F780DF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rosdep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D986AC-BF8A-249E-4714-AAF0DCC84227}"/>
              </a:ext>
            </a:extLst>
          </p:cNvPr>
          <p:cNvSpPr txBox="1"/>
          <p:nvPr/>
        </p:nvSpPr>
        <p:spPr>
          <a:xfrm>
            <a:off x="545705" y="1859935"/>
            <a:ext cx="782979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python3-rosdep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rosdep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init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rosdep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9946FF-F2EE-07CE-CE8F-1F1E30E2D828}"/>
              </a:ext>
            </a:extLst>
          </p:cNvPr>
          <p:cNvSpPr txBox="1"/>
          <p:nvPr/>
        </p:nvSpPr>
        <p:spPr>
          <a:xfrm>
            <a:off x="628650" y="3277229"/>
            <a:ext cx="75713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パッケージの依存関係から必要なパッケージを</a:t>
            </a:r>
            <a:endParaRPr lang="en-US" altLang="ja-JP" sz="2400" dirty="0"/>
          </a:p>
          <a:p>
            <a:r>
              <a:rPr lang="ja-JP" altLang="en-US" sz="2400" dirty="0"/>
              <a:t>インストールしてくれるツール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チュートリアルで必要なパッケージのインストールに</a:t>
            </a:r>
            <a:endParaRPr lang="en-US" altLang="ja-JP" sz="2400" dirty="0"/>
          </a:p>
          <a:p>
            <a:r>
              <a:rPr lang="ja-JP" altLang="en-US" sz="2400" dirty="0"/>
              <a:t>使用します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76168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5C72BB-16AF-A755-26CE-374B5439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ファイルの起動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6F57A8-19D9-E644-CA85-8ADB4D4B6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ファイルがインストールされていれば、以下のコマンドで起動できる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シミュレーションが起動していれば、ゲームパッドで</a:t>
            </a:r>
            <a:r>
              <a:rPr lang="ja-JP" altLang="en-US" dirty="0"/>
              <a:t>操作できる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873A16-4148-0DFB-569E-1EC66D423514}"/>
              </a:ext>
            </a:extLst>
          </p:cNvPr>
          <p:cNvSpPr txBox="1"/>
          <p:nvPr/>
        </p:nvSpPr>
        <p:spPr>
          <a:xfrm>
            <a:off x="697259" y="2967335"/>
            <a:ext cx="77494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joy_teleop_launch.xml</a:t>
            </a:r>
          </a:p>
        </p:txBody>
      </p:sp>
    </p:spTree>
    <p:extLst>
      <p:ext uri="{BB962C8B-B14F-4D97-AF65-F5344CB8AC3E}">
        <p14:creationId xmlns:p14="http://schemas.microsoft.com/office/powerpoint/2010/main" val="8218881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62098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の</a:t>
            </a:r>
            <a:r>
              <a:rPr lang="ja-JP" altLang="en-US" dirty="0"/>
              <a:t>終了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C59E86-BBFE-D717-280C-65EE0A94880A}"/>
              </a:ext>
            </a:extLst>
          </p:cNvPr>
          <p:cNvSpPr txBox="1"/>
          <p:nvPr/>
        </p:nvSpPr>
        <p:spPr>
          <a:xfrm>
            <a:off x="578580" y="2293512"/>
            <a:ext cx="7390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終了するときは端末から</a:t>
            </a:r>
            <a:r>
              <a:rPr kumimoji="1" lang="en-US" altLang="ja-JP" sz="2400" dirty="0"/>
              <a:t>”Ctrl + C” </a:t>
            </a:r>
            <a:r>
              <a:rPr kumimoji="1" lang="ja-JP" altLang="en-US" sz="2400" dirty="0"/>
              <a:t>を入力すると、</a:t>
            </a:r>
            <a:endParaRPr kumimoji="1" lang="en-US" altLang="ja-JP" sz="2400" dirty="0"/>
          </a:p>
          <a:p>
            <a:r>
              <a:rPr lang="en-US" altLang="ja-JP" sz="2400" dirty="0"/>
              <a:t>Launch</a:t>
            </a:r>
            <a:r>
              <a:rPr lang="ja-JP" altLang="en-US" sz="2400" dirty="0"/>
              <a:t>ファイルで起動した全てのノードが終了する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52480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7114"/>
            <a:ext cx="8111313" cy="1325563"/>
          </a:xfrm>
        </p:spPr>
        <p:txBody>
          <a:bodyPr/>
          <a:lstStyle/>
          <a:p>
            <a:r>
              <a:rPr kumimoji="1" lang="ja-JP" altLang="en-US" dirty="0"/>
              <a:t>全て起動する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66396" y="2376176"/>
            <a:ext cx="802333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mobile_robot_drive_control.cnoid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22ABA2-7D78-594B-9638-AE1FFE65EAA0}"/>
              </a:ext>
            </a:extLst>
          </p:cNvPr>
          <p:cNvSpPr txBox="1"/>
          <p:nvPr/>
        </p:nvSpPr>
        <p:spPr>
          <a:xfrm>
            <a:off x="548105" y="1420339"/>
            <a:ext cx="7967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Choreonoid</a:t>
            </a:r>
            <a:r>
              <a:rPr kumimoji="1" lang="ja-JP" altLang="en-US" sz="2400" dirty="0"/>
              <a:t>を起動してプロジェクトを読み込み、シミュ</a:t>
            </a:r>
            <a:endParaRPr kumimoji="1" lang="en-US" altLang="ja-JP" sz="2400" dirty="0"/>
          </a:p>
          <a:p>
            <a:r>
              <a:rPr kumimoji="1" lang="ja-JP" altLang="en-US" sz="2400" dirty="0"/>
              <a:t>レーションを開始してゲームパッドも使えるようにする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DE1ADA-891E-8D12-A3D7-27B04E303BC1}"/>
              </a:ext>
            </a:extLst>
          </p:cNvPr>
          <p:cNvSpPr txBox="1"/>
          <p:nvPr/>
        </p:nvSpPr>
        <p:spPr>
          <a:xfrm>
            <a:off x="670289" y="6085804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drive_control_launch.xml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5CB78-A59A-E261-29EF-334E5E319099}"/>
              </a:ext>
            </a:extLst>
          </p:cNvPr>
          <p:cNvSpPr txBox="1"/>
          <p:nvPr/>
        </p:nvSpPr>
        <p:spPr>
          <a:xfrm>
            <a:off x="670289" y="551090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C77029-FA75-CBE7-1F78-27985B5E6093}"/>
              </a:ext>
            </a:extLst>
          </p:cNvPr>
          <p:cNvSpPr txBox="1"/>
          <p:nvPr/>
        </p:nvSpPr>
        <p:spPr>
          <a:xfrm>
            <a:off x="670289" y="4481824"/>
            <a:ext cx="7287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“launch/drive_control_launch.xml” </a:t>
            </a:r>
            <a:r>
              <a:rPr kumimoji="1" lang="ja-JP" altLang="en-US" sz="2400" dirty="0"/>
              <a:t>として保存し、</a:t>
            </a:r>
            <a:endParaRPr kumimoji="1" lang="en-US" altLang="ja-JP" sz="2400" dirty="0"/>
          </a:p>
          <a:p>
            <a:r>
              <a:rPr kumimoji="1" lang="ja-JP" altLang="en-US" sz="2400" dirty="0"/>
              <a:t>一度ビルドしてインストールしておく</a:t>
            </a:r>
          </a:p>
        </p:txBody>
      </p:sp>
    </p:spTree>
    <p:extLst>
      <p:ext uri="{BB962C8B-B14F-4D97-AF65-F5344CB8AC3E}">
        <p14:creationId xmlns:p14="http://schemas.microsoft.com/office/powerpoint/2010/main" val="28718794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B5525-72BD-7C60-99E2-452C2AAC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ファイルの形式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7F87E8-DD46-2ADF-38DC-2E4C5F889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 1</a:t>
            </a:r>
            <a:r>
              <a:rPr kumimoji="1" lang="ja-JP" altLang="en-US" dirty="0"/>
              <a:t>では</a:t>
            </a:r>
            <a:r>
              <a:rPr lang="en-US" altLang="ja-JP" dirty="0"/>
              <a:t>XML</a:t>
            </a:r>
            <a:r>
              <a:rPr kumimoji="1" lang="ja-JP" altLang="en-US" dirty="0"/>
              <a:t>形式のみ</a:t>
            </a:r>
            <a:endParaRPr kumimoji="1" lang="en-US" altLang="ja-JP" dirty="0"/>
          </a:p>
          <a:p>
            <a:r>
              <a:rPr lang="en-US" altLang="ja-JP" dirty="0"/>
              <a:t>ROS 2</a:t>
            </a:r>
            <a:r>
              <a:rPr lang="ja-JP" altLang="en-US" dirty="0"/>
              <a:t>では</a:t>
            </a:r>
            <a:r>
              <a:rPr lang="en-US" altLang="ja-JP" dirty="0"/>
              <a:t>XML</a:t>
            </a:r>
            <a:r>
              <a:rPr lang="ja-JP" altLang="en-US" dirty="0"/>
              <a:t>の他に</a:t>
            </a:r>
            <a:r>
              <a:rPr lang="en-US" altLang="ja-JP" dirty="0"/>
              <a:t>Python</a:t>
            </a:r>
            <a:r>
              <a:rPr lang="ja-JP" altLang="en-US" dirty="0"/>
              <a:t>、</a:t>
            </a:r>
            <a:r>
              <a:rPr lang="en-US" altLang="ja-JP" dirty="0"/>
              <a:t>YAML</a:t>
            </a:r>
            <a:r>
              <a:rPr lang="ja-JP" altLang="en-US" dirty="0"/>
              <a:t>の形式にも対応</a:t>
            </a:r>
            <a:endParaRPr lang="en-US" altLang="ja-JP" dirty="0"/>
          </a:p>
          <a:p>
            <a:r>
              <a:rPr kumimoji="1" lang="en-US" altLang="ja-JP" dirty="0"/>
              <a:t>Python</a:t>
            </a:r>
            <a:r>
              <a:rPr kumimoji="1" lang="ja-JP" altLang="en-US" dirty="0"/>
              <a:t>が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のネイティブ形式</a:t>
            </a:r>
            <a:endParaRPr kumimoji="1" lang="en-US" altLang="ja-JP" dirty="0"/>
          </a:p>
          <a:p>
            <a:pPr lvl="1"/>
            <a:r>
              <a:rPr lang="ja-JP" altLang="en-US" dirty="0"/>
              <a:t>スクリプトで書けるので柔軟性が高い</a:t>
            </a:r>
            <a:endParaRPr lang="en-US" altLang="ja-JP" dirty="0"/>
          </a:p>
          <a:p>
            <a:pPr lvl="1"/>
            <a:r>
              <a:rPr kumimoji="1" lang="ja-JP" altLang="en-US" dirty="0"/>
              <a:t>記述は複雑になる</a:t>
            </a:r>
            <a:endParaRPr kumimoji="1" lang="en-US" altLang="ja-JP" dirty="0"/>
          </a:p>
          <a:p>
            <a:r>
              <a:rPr lang="en-US" altLang="ja-JP" dirty="0"/>
              <a:t>ROS 1</a:t>
            </a:r>
            <a:r>
              <a:rPr lang="ja-JP" altLang="en-US" dirty="0"/>
              <a:t>の</a:t>
            </a:r>
            <a:r>
              <a:rPr lang="en-US" altLang="ja-JP" dirty="0"/>
              <a:t>XML</a:t>
            </a:r>
            <a:r>
              <a:rPr lang="ja-JP" altLang="en-US" dirty="0"/>
              <a:t>形式に慣れているなら</a:t>
            </a:r>
            <a:r>
              <a:rPr lang="en-US" altLang="ja-JP" dirty="0"/>
              <a:t>XML</a:t>
            </a:r>
            <a:r>
              <a:rPr lang="ja-JP" altLang="en-US" dirty="0"/>
              <a:t>形式を使えばよい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24631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2BEE46-6843-9A34-283A-6064FD03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52618"/>
            <a:ext cx="7886700" cy="1083060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Python</a:t>
            </a:r>
            <a:r>
              <a:rPr kumimoji="1" lang="ja-JP" altLang="en-US" sz="4000" dirty="0"/>
              <a:t>版</a:t>
            </a:r>
            <a:r>
              <a:rPr kumimoji="1" lang="en-US" altLang="ja-JP" sz="4000" dirty="0"/>
              <a:t>Launch</a:t>
            </a:r>
            <a:r>
              <a:rPr kumimoji="1" lang="ja-JP" altLang="en-US" sz="4000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EB87C5-068A-8062-5F9F-AA240C5015E1}"/>
              </a:ext>
            </a:extLst>
          </p:cNvPr>
          <p:cNvSpPr txBox="1"/>
          <p:nvPr/>
        </p:nvSpPr>
        <p:spPr>
          <a:xfrm>
            <a:off x="628651" y="1322527"/>
            <a:ext cx="7967638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ament_index_python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launch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LaunchDescription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launch.actions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IncludeLaunchDescription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launch_xml.launch_description_sources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XMLLaunchDescriptionSource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launch_ros.actions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Node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def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generate_launch_description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launch_include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IncludeLaunchDescription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XMLLaunchDescriptionSource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os.path.join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'launch/joy_teleop_launch.xml'))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Node(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package =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executable =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arguments = [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'--start-simulation',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os.path.join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'project/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mobile_robot_drive_control.cnoid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launch_include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])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28AD9D-56A8-2CAE-B1D1-94BADCCF9352}"/>
              </a:ext>
            </a:extLst>
          </p:cNvPr>
          <p:cNvSpPr txBox="1"/>
          <p:nvPr/>
        </p:nvSpPr>
        <p:spPr>
          <a:xfrm>
            <a:off x="2782174" y="897626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“drive_control_launch.py”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52625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Part12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関節のモデリング</a:t>
            </a:r>
          </a:p>
        </p:txBody>
      </p:sp>
    </p:spTree>
    <p:extLst>
      <p:ext uri="{BB962C8B-B14F-4D97-AF65-F5344CB8AC3E}">
        <p14:creationId xmlns:p14="http://schemas.microsoft.com/office/powerpoint/2010/main" val="26818374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2F5F01-8F48-CDB3-3C2D-A1F51F04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関節の追加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5A74BF-49C2-450B-E386-C465C8051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機器搭載用のパン・チルトの２軸を追加する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A130EE3B-3261-368C-20A8-3D854715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58" y="2641085"/>
            <a:ext cx="4190635" cy="3851789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B72F175A-534E-49DB-F89D-DBF513FEF2CE}"/>
              </a:ext>
            </a:extLst>
          </p:cNvPr>
          <p:cNvSpPr/>
          <p:nvPr/>
        </p:nvSpPr>
        <p:spPr>
          <a:xfrm>
            <a:off x="3597259" y="3054189"/>
            <a:ext cx="1698834" cy="1773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70437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パン関節の追加</a:t>
            </a:r>
            <a:r>
              <a:rPr kumimoji="1" lang="en-US" altLang="ja-JP" dirty="0"/>
              <a:t>(1/2)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666289"/>
            <a:ext cx="730325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-0.02, 0, 0.165 ]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joint_name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PanJoint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1 ]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0.03 ]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1.0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[ 0.002, 0,    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0,     0.002, 0,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0.003 ]</a:t>
            </a:r>
            <a:endParaRPr lang="ja-JP" altLang="en-US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87656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8387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パン関節の追加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505307"/>
            <a:ext cx="730325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0, 0.01 ]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[ 1, 0, 0, 90 ]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{ type: Cylinder, radius: 0.08, height: 0.02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&amp;GRAY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 { diffuse: [ 0.5, 0.5, 0.5 ]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0.07, 0.065 ]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 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&amp;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PanFrame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 { type: Box, size: [ 0.02, 0.02, 0.13 ]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appearance: *GRAY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-0.07, 0.065 ]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 *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PanFrame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5D3F5D-72F5-564A-79C8-4A8E0A360F49}"/>
              </a:ext>
            </a:extLst>
          </p:cNvPr>
          <p:cNvSpPr txBox="1"/>
          <p:nvPr/>
        </p:nvSpPr>
        <p:spPr>
          <a:xfrm>
            <a:off x="4572000" y="1630225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 パン関節の形状の記述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079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チルト</a:t>
            </a:r>
            <a:r>
              <a:rPr kumimoji="1" lang="ja-JP" altLang="en-US" dirty="0"/>
              <a:t>関節の追加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666289"/>
            <a:ext cx="730325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0, 0.12 ]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joint_name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TiltJoint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1.0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[ 0.001, 0,    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0,     0.001, 0,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0.002 ]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[ 1, 0, 0, 90 ]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{ type: Cylinder, radius: 0.06, height: 0.02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*GRAY</a:t>
            </a:r>
            <a:endParaRPr lang="ja-JP" altLang="en-US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D1E8C0-C540-4EB4-2321-962CE2EA9CE5}"/>
              </a:ext>
            </a:extLst>
          </p:cNvPr>
          <p:cNvSpPr txBox="1"/>
          <p:nvPr/>
        </p:nvSpPr>
        <p:spPr>
          <a:xfrm>
            <a:off x="593393" y="6127804"/>
            <a:ext cx="804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 </a:t>
            </a:r>
            <a:r>
              <a:rPr kumimoji="1" lang="en-US" altLang="ja-JP" sz="2000" dirty="0"/>
              <a:t>“model/</a:t>
            </a:r>
            <a:r>
              <a:rPr kumimoji="1" lang="en-US" altLang="ja-JP" sz="2000" dirty="0" err="1"/>
              <a:t>mobile_robot_pantilt.body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039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F34B6-9B9A-8948-A4FE-3E125E43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8F9DF02-EF18-B33D-FBEA-EA1F6D49BCFF}"/>
              </a:ext>
            </a:extLst>
          </p:cNvPr>
          <p:cNvSpPr txBox="1"/>
          <p:nvPr/>
        </p:nvSpPr>
        <p:spPr>
          <a:xfrm>
            <a:off x="545705" y="1859935"/>
            <a:ext cx="782979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git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F599DE-1F54-CA56-EF2D-5425F492DF45}"/>
              </a:ext>
            </a:extLst>
          </p:cNvPr>
          <p:cNvSpPr txBox="1"/>
          <p:nvPr/>
        </p:nvSpPr>
        <p:spPr>
          <a:xfrm>
            <a:off x="628651" y="3277229"/>
            <a:ext cx="7795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バージョン管理システム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チュートリアルで必要なソースパッケージのインストールに使用します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6240020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8EE87-6094-B6FC-9704-3146B27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関節リミット値の設定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D1E80E-4C77-6D38-2997-5A7CFB69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今回は</a:t>
            </a:r>
            <a:r>
              <a:rPr lang="ja-JP" altLang="en-US" dirty="0"/>
              <a:t>設定しない</a:t>
            </a:r>
            <a:endParaRPr lang="en-US" altLang="ja-JP" dirty="0"/>
          </a:p>
          <a:p>
            <a:r>
              <a:rPr kumimoji="1" lang="ja-JP" altLang="en-US" dirty="0"/>
              <a:t>関節角度範囲の指定</a:t>
            </a:r>
            <a:endParaRPr kumimoji="1" lang="en-US" altLang="ja-JP" dirty="0"/>
          </a:p>
          <a:p>
            <a:pPr lvl="1"/>
            <a:r>
              <a:rPr lang="en-US" altLang="ja-JP" dirty="0" err="1"/>
              <a:t>joint_range</a:t>
            </a:r>
            <a:r>
              <a:rPr lang="en-US" altLang="ja-JP" dirty="0"/>
              <a:t>: [ </a:t>
            </a:r>
            <a:r>
              <a:rPr lang="ja-JP" altLang="en-US" dirty="0"/>
              <a:t>下限値</a:t>
            </a:r>
            <a:r>
              <a:rPr lang="en-US" altLang="ja-JP" dirty="0"/>
              <a:t>, </a:t>
            </a:r>
            <a:r>
              <a:rPr lang="ja-JP" altLang="en-US" dirty="0"/>
              <a:t>上限値 </a:t>
            </a:r>
            <a:r>
              <a:rPr lang="en-US" altLang="ja-JP" dirty="0"/>
              <a:t>]</a:t>
            </a:r>
          </a:p>
          <a:p>
            <a:r>
              <a:rPr kumimoji="1" lang="ja-JP" altLang="en-US" dirty="0"/>
              <a:t>関節角速度範囲の指定</a:t>
            </a:r>
            <a:endParaRPr kumimoji="1" lang="en-US" altLang="ja-JP" dirty="0"/>
          </a:p>
          <a:p>
            <a:pPr lvl="1"/>
            <a:r>
              <a:rPr lang="en-US" altLang="ja-JP" dirty="0" err="1"/>
              <a:t>joint_velocity_range</a:t>
            </a:r>
            <a:r>
              <a:rPr lang="en-US" altLang="ja-JP" dirty="0"/>
              <a:t>: [ </a:t>
            </a:r>
            <a:r>
              <a:rPr lang="ja-JP" altLang="en-US" dirty="0"/>
              <a:t>下限値</a:t>
            </a:r>
            <a:r>
              <a:rPr lang="en-US" altLang="ja-JP" dirty="0"/>
              <a:t>, </a:t>
            </a:r>
            <a:r>
              <a:rPr lang="ja-JP" altLang="en-US" dirty="0"/>
              <a:t>上限値 </a:t>
            </a:r>
            <a:r>
              <a:rPr lang="en-US" altLang="ja-JP" dirty="0"/>
              <a:t>]</a:t>
            </a:r>
          </a:p>
          <a:p>
            <a:r>
              <a:rPr kumimoji="1" lang="ja-JP" altLang="en-US" dirty="0"/>
              <a:t>シミュレーション時にリミット値が有効となる（動作が制限される）かどうかは物理エンジンによる</a:t>
            </a:r>
            <a:endParaRPr kumimoji="1" lang="en-US" altLang="ja-JP" dirty="0"/>
          </a:p>
          <a:p>
            <a:r>
              <a:rPr lang="en-US" altLang="ja-JP" dirty="0"/>
              <a:t>AIST</a:t>
            </a:r>
            <a:r>
              <a:rPr lang="ja-JP" altLang="en-US" dirty="0"/>
              <a:t>シミュレータは動作の制限はなされない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4644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2B82CF-32CF-0609-3D78-023DA423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0860"/>
            <a:ext cx="7886700" cy="1325563"/>
          </a:xfrm>
        </p:spPr>
        <p:txBody>
          <a:bodyPr/>
          <a:lstStyle/>
          <a:p>
            <a:r>
              <a:rPr lang="ja-JP" altLang="en-US" dirty="0"/>
              <a:t>表示するリンクの選択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2D55E6-39FA-714F-586E-87B4F043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9241"/>
            <a:ext cx="7886700" cy="138637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対象ボディのプロパティで「表示リンクの選択」</a:t>
            </a:r>
            <a:r>
              <a:rPr lang="ja-JP" altLang="en-US" sz="2400" dirty="0"/>
              <a:t>を</a:t>
            </a:r>
            <a:r>
              <a:rPr lang="en-US" altLang="ja-JP" sz="2400" dirty="0"/>
              <a:t>true</a:t>
            </a:r>
            <a:r>
              <a:rPr lang="ja-JP" altLang="en-US" sz="2400" dirty="0"/>
              <a:t>にする</a:t>
            </a:r>
            <a:endParaRPr lang="en-US" altLang="ja-JP" sz="2400" dirty="0"/>
          </a:p>
          <a:p>
            <a:r>
              <a:rPr kumimoji="1" lang="ja-JP" altLang="en-US" sz="2400" dirty="0"/>
              <a:t>「リンク／デバイス」ビューでリンクを選択する</a:t>
            </a: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0D18791-2F75-35E1-CB3E-A1362B63C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84" y="3016745"/>
            <a:ext cx="4545759" cy="35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075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Part13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関節の制御</a:t>
            </a:r>
          </a:p>
        </p:txBody>
      </p:sp>
    </p:spTree>
    <p:extLst>
      <p:ext uri="{BB962C8B-B14F-4D97-AF65-F5344CB8AC3E}">
        <p14:creationId xmlns:p14="http://schemas.microsoft.com/office/powerpoint/2010/main" val="302394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34294-1683-2534-5B6D-C0CFCD8A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パン・チルト軸の</a:t>
            </a:r>
            <a:r>
              <a:rPr lang="ja-JP" altLang="en-US" sz="4000" dirty="0"/>
              <a:t>目標角速度制御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3E8C8ED-7BA4-20C6-4ABA-2E041C4DC7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制御指令として以下を用いる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ja-JP" dirty="0"/>
                  <a:t> : </a:t>
                </a:r>
                <a:r>
                  <a:rPr kumimoji="1" lang="ja-JP" altLang="en-US" dirty="0"/>
                  <a:t>パン軸の目標角速度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ja-JP" dirty="0"/>
                  <a:t> : </a:t>
                </a:r>
                <a:r>
                  <a:rPr kumimoji="1" lang="ja-JP" altLang="en-US" dirty="0"/>
                  <a:t>チルト軸の目標角速度</a:t>
                </a:r>
                <a:endParaRPr lang="en-US" altLang="ja-JP" dirty="0"/>
              </a:p>
              <a:p>
                <a:r>
                  <a:rPr kumimoji="1" lang="ja-JP" altLang="en-US" dirty="0"/>
                  <a:t>目標角速度と現在速度の差分からトルクを計算する</a:t>
                </a:r>
                <a:endParaRPr kumimoji="1" lang="en-US" altLang="ja-JP" dirty="0"/>
              </a:p>
              <a:p>
                <a:r>
                  <a:rPr lang="en-US" altLang="ja-JP" dirty="0"/>
                  <a:t>ROS</a:t>
                </a:r>
                <a:r>
                  <a:rPr lang="ja-JP" altLang="en-US" dirty="0"/>
                  <a:t>メッセージ型</a:t>
                </a:r>
                <a:endParaRPr lang="en-US" altLang="ja-JP" dirty="0"/>
              </a:p>
              <a:p>
                <a:pPr lvl="1"/>
                <a:r>
                  <a:rPr lang="en-US" altLang="ja-JP" dirty="0" err="1"/>
                  <a:t>geometry_msg</a:t>
                </a:r>
                <a:r>
                  <a:rPr lang="en-US" altLang="ja-JP" dirty="0"/>
                  <a:t>/msg/Vector3</a:t>
                </a:r>
              </a:p>
              <a:p>
                <a:r>
                  <a:rPr kumimoji="1" lang="en-US" altLang="ja-JP" dirty="0"/>
                  <a:t>ROS</a:t>
                </a:r>
                <a:r>
                  <a:rPr kumimoji="1" lang="ja-JP" altLang="en-US" dirty="0"/>
                  <a:t>トピック名</a:t>
                </a:r>
                <a:endParaRPr kumimoji="1" lang="en-US" altLang="ja-JP" dirty="0"/>
              </a:p>
              <a:p>
                <a:pPr lvl="1"/>
                <a:r>
                  <a:rPr lang="en-US" altLang="ja-JP" dirty="0"/>
                  <a:t>/</a:t>
                </a:r>
                <a:r>
                  <a:rPr lang="en-US" altLang="ja-JP" dirty="0" err="1"/>
                  <a:t>cmd_joint_vel</a:t>
                </a:r>
                <a:endParaRPr kumimoji="1"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3E8C8ED-7BA4-20C6-4ABA-2E041C4DC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8011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4C0964-2B12-F57D-B9DE-B76B64D1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コントローラの作成と導入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5E37EB-22DB-609E-B330-33404D95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05181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MobileRobotPanTiltController.cpp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pPr lvl="1"/>
            <a:r>
              <a:rPr lang="en-US" altLang="ja-JP" dirty="0"/>
              <a:t>MobileRobotDriveController.cpp</a:t>
            </a:r>
            <a:r>
              <a:rPr lang="ja-JP" altLang="en-US" dirty="0"/>
              <a:t>と同様に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に追記してビルド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SimpleController</a:t>
            </a:r>
            <a:r>
              <a:rPr lang="ja-JP" altLang="en-US" dirty="0"/>
              <a:t>アイテムを追加する</a:t>
            </a:r>
            <a:endParaRPr lang="en-US" altLang="ja-JP" dirty="0"/>
          </a:p>
          <a:p>
            <a:pPr lvl="1"/>
            <a:r>
              <a:rPr kumimoji="1" lang="ja-JP" altLang="en-US" dirty="0"/>
              <a:t>ビルドしたコントローラモジュールをセット</a:t>
            </a:r>
            <a:endParaRPr kumimoji="1" lang="en-US" altLang="ja-JP" dirty="0"/>
          </a:p>
          <a:p>
            <a:pPr lvl="1"/>
            <a:r>
              <a:rPr lang="ja-JP" altLang="en-US" dirty="0"/>
              <a:t>複数のコントローラをセットした場合、それらが同時に機能します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98484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43608"/>
            <a:ext cx="7394331" cy="4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&lt;thread&gt;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&lt;mutex&gt;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void unconfigure() override;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command;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unique_ptr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executor;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std::thread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std::mutex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(1/5)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5ED4C9-3048-DFD9-D333-D6037607CA3A}"/>
              </a:ext>
            </a:extLst>
          </p:cNvPr>
          <p:cNvSpPr txBox="1"/>
          <p:nvPr/>
        </p:nvSpPr>
        <p:spPr>
          <a:xfrm>
            <a:off x="862884" y="6332483"/>
            <a:ext cx="5814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※ </a:t>
            </a:r>
            <a:r>
              <a:rPr lang="ja-JP" altLang="en-US" sz="1600" b="1" dirty="0">
                <a:solidFill>
                  <a:srgbClr val="FF0000"/>
                </a:solidFill>
              </a:rPr>
              <a:t>赤字は</a:t>
            </a:r>
            <a:r>
              <a:rPr lang="en-US" altLang="ja-JP" sz="1600" b="1" dirty="0">
                <a:solidFill>
                  <a:srgbClr val="FF0000"/>
                </a:solidFill>
              </a:rPr>
              <a:t>MobileRobotDriveControllerEx.cpp </a:t>
            </a:r>
            <a:r>
              <a:rPr lang="ja-JP" altLang="en-US" sz="1600" b="1" dirty="0">
                <a:solidFill>
                  <a:srgbClr val="FF0000"/>
                </a:solidFill>
              </a:rPr>
              <a:t>と異なる部分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4993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0"/>
            <a:ext cx="7986884" cy="38600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cmd_joint_vel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std::thread([this](){ executor-&gt;spin();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(2/5)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977495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986884" cy="310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body-&gt;joint("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body-&gt;joint("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(3/5)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13401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0"/>
            <a:ext cx="7986884" cy="4138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command.y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joints[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(4/5)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1081000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43195" y="1239923"/>
            <a:ext cx="7986884" cy="2189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::unconfigure()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if(executor){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executor-&gt;cancel();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remove_node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executor.reset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(5/5)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0FC3654-0928-6D12-550F-A064287D542D}"/>
              </a:ext>
            </a:extLst>
          </p:cNvPr>
          <p:cNvSpPr txBox="1"/>
          <p:nvPr/>
        </p:nvSpPr>
        <p:spPr>
          <a:xfrm>
            <a:off x="1944841" y="4344561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お手本プロジェクトの完成版ファイルは</a:t>
            </a:r>
            <a:endParaRPr kumimoji="1" lang="en-US" altLang="ja-JP" dirty="0"/>
          </a:p>
          <a:p>
            <a:r>
              <a:rPr kumimoji="1" lang="en-US" altLang="ja-JP" dirty="0"/>
              <a:t>    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/MobileRobotPanTiltController.cpp”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305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0DE830-14B9-C484-2381-9BFECB19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ROS 2</a:t>
            </a:r>
            <a:r>
              <a:rPr lang="ja-JP" altLang="en-US" dirty="0"/>
              <a:t>ワークスペースの</a:t>
            </a:r>
            <a:r>
              <a:rPr kumimoji="1" lang="ja-JP" altLang="en-US" dirty="0"/>
              <a:t>作成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29D5DA-C3D7-2ECD-9FC5-BD45AFD09CB0}"/>
              </a:ext>
            </a:extLst>
          </p:cNvPr>
          <p:cNvSpPr txBox="1"/>
          <p:nvPr/>
        </p:nvSpPr>
        <p:spPr>
          <a:xfrm>
            <a:off x="707557" y="1962764"/>
            <a:ext cx="754525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 -p ~/ros2_ws/src</a:t>
            </a:r>
          </a:p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ros2_ws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7BBA74-FDD8-A346-7B70-4834BB79A652}"/>
              </a:ext>
            </a:extLst>
          </p:cNvPr>
          <p:cNvSpPr txBox="1"/>
          <p:nvPr/>
        </p:nvSpPr>
        <p:spPr>
          <a:xfrm>
            <a:off x="748517" y="3059668"/>
            <a:ext cx="4740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~/ </a:t>
            </a:r>
            <a:r>
              <a:rPr kumimoji="1" lang="ja-JP" altLang="en-US" sz="2000" dirty="0"/>
              <a:t>はホームディレクトリの簡略表現</a:t>
            </a:r>
          </a:p>
        </p:txBody>
      </p:sp>
    </p:spTree>
    <p:extLst>
      <p:ext uri="{BB962C8B-B14F-4D97-AF65-F5344CB8AC3E}">
        <p14:creationId xmlns:p14="http://schemas.microsoft.com/office/powerpoint/2010/main" val="5629538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61302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</a:t>
            </a:r>
            <a:r>
              <a:rPr lang="ja-JP" altLang="en-US" dirty="0"/>
              <a:t>以下を追記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681848" y="2565341"/>
            <a:ext cx="7756231" cy="1575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MobileRobotPanTiltController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MobileRobotPanTiltController.cpp)</a:t>
            </a:r>
          </a:p>
          <a:p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MobileRobotPanTiltController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en-US" altLang="ja-JP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442580" y="4324723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0B96917-6873-140A-0913-FB1100C18272}"/>
              </a:ext>
            </a:extLst>
          </p:cNvPr>
          <p:cNvCxnSpPr>
            <a:cxnSpLocks/>
          </p:cNvCxnSpPr>
          <p:nvPr/>
        </p:nvCxnSpPr>
        <p:spPr>
          <a:xfrm>
            <a:off x="991982" y="4013864"/>
            <a:ext cx="27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8D38F24-2711-6371-FFEE-846A6C535240}"/>
              </a:ext>
            </a:extLst>
          </p:cNvPr>
          <p:cNvCxnSpPr>
            <a:cxnSpLocks/>
          </p:cNvCxnSpPr>
          <p:nvPr/>
        </p:nvCxnSpPr>
        <p:spPr>
          <a:xfrm>
            <a:off x="991982" y="3187472"/>
            <a:ext cx="27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03709B-3015-3838-A878-996298DCDF95}"/>
              </a:ext>
            </a:extLst>
          </p:cNvPr>
          <p:cNvSpPr txBox="1"/>
          <p:nvPr/>
        </p:nvSpPr>
        <p:spPr>
          <a:xfrm>
            <a:off x="628650" y="5311548"/>
            <a:ext cx="687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ビルドして</a:t>
            </a:r>
            <a:r>
              <a:rPr lang="en-US" altLang="ja-JP" sz="2400" dirty="0"/>
              <a:t>MyMobileRobotPanTiltController.so </a:t>
            </a:r>
          </a:p>
          <a:p>
            <a:r>
              <a:rPr lang="ja-JP" altLang="en-US" sz="2400" dirty="0"/>
              <a:t>を生成する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13909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B3997-09AA-B8E0-77C6-87E002C0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プロジェクトの構成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347D64-15FF-EC4F-FE29-6CAA799FF5FB}"/>
              </a:ext>
            </a:extLst>
          </p:cNvPr>
          <p:cNvSpPr txBox="1"/>
          <p:nvPr/>
        </p:nvSpPr>
        <p:spPr>
          <a:xfrm>
            <a:off x="805260" y="1981442"/>
            <a:ext cx="403576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47E591-C51D-AF0E-D1F6-0F5921C72932}"/>
              </a:ext>
            </a:extLst>
          </p:cNvPr>
          <p:cNvSpPr txBox="1"/>
          <p:nvPr/>
        </p:nvSpPr>
        <p:spPr>
          <a:xfrm>
            <a:off x="4992326" y="2672848"/>
            <a:ext cx="4035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>
                <a:solidFill>
                  <a:srgbClr val="FF0000"/>
                </a:solidFill>
              </a:rPr>
              <a:t>プロパティに </a:t>
            </a:r>
            <a:r>
              <a:rPr lang="en-US" altLang="ja-JP" sz="2000" b="1" dirty="0">
                <a:solidFill>
                  <a:srgbClr val="FF0000"/>
                </a:solidFill>
              </a:rPr>
              <a:t>“</a:t>
            </a:r>
            <a:r>
              <a:rPr lang="en-US" altLang="ja-JP" sz="2000" b="1" dirty="0" err="1">
                <a:solidFill>
                  <a:srgbClr val="FF0000"/>
                </a:solidFill>
              </a:rPr>
              <a:t>MyMobileRobot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</a:rPr>
              <a:t>PanTiltController</a:t>
            </a:r>
            <a:r>
              <a:rPr lang="en-US" altLang="ja-JP" sz="2000" b="1" dirty="0">
                <a:solidFill>
                  <a:srgbClr val="FF0000"/>
                </a:solidFill>
              </a:rPr>
              <a:t>”</a:t>
            </a:r>
            <a:r>
              <a:rPr lang="ja-JP" altLang="en-US" sz="2000" b="1" dirty="0">
                <a:solidFill>
                  <a:srgbClr val="FF0000"/>
                </a:solidFill>
              </a:rPr>
              <a:t>を設定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58289E-B7E5-58CA-4019-F041859E9C4D}"/>
              </a:ext>
            </a:extLst>
          </p:cNvPr>
          <p:cNvSpPr txBox="1"/>
          <p:nvPr/>
        </p:nvSpPr>
        <p:spPr>
          <a:xfrm>
            <a:off x="874316" y="6087056"/>
            <a:ext cx="769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同名のプロジェクトファイルが</a:t>
            </a:r>
            <a:r>
              <a:rPr kumimoji="1" lang="ja-JP" altLang="en-US" sz="2000" dirty="0"/>
              <a:t>お手本パッケージにもあります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CAE764-C26A-2CE7-A8AA-8C95A8C105B5}"/>
              </a:ext>
            </a:extLst>
          </p:cNvPr>
          <p:cNvSpPr txBox="1"/>
          <p:nvPr/>
        </p:nvSpPr>
        <p:spPr>
          <a:xfrm>
            <a:off x="904486" y="4653278"/>
            <a:ext cx="774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プロジェクトを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mobile_robot_drive_pantilt_control.cnoid</a:t>
            </a:r>
            <a:r>
              <a:rPr kumimoji="1" lang="en-US" altLang="ja-JP" sz="2400" dirty="0"/>
              <a:t>” </a:t>
            </a:r>
          </a:p>
          <a:p>
            <a:r>
              <a:rPr kumimoji="1" lang="ja-JP" altLang="en-US" sz="2400" dirty="0"/>
              <a:t>として保存する</a:t>
            </a:r>
          </a:p>
        </p:txBody>
      </p:sp>
    </p:spTree>
    <p:extLst>
      <p:ext uri="{BB962C8B-B14F-4D97-AF65-F5344CB8AC3E}">
        <p14:creationId xmlns:p14="http://schemas.microsoft.com/office/powerpoint/2010/main" val="38935289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ros2 topic</a:t>
            </a:r>
            <a:r>
              <a:rPr kumimoji="1" lang="ja-JP" altLang="en-US" dirty="0"/>
              <a:t>コマンドによる操作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FEAEF0-AB93-45EB-2820-0173BEE66420}"/>
              </a:ext>
            </a:extLst>
          </p:cNvPr>
          <p:cNvSpPr txBox="1"/>
          <p:nvPr/>
        </p:nvSpPr>
        <p:spPr>
          <a:xfrm>
            <a:off x="545122" y="1954211"/>
            <a:ext cx="807728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ros2 topic pub -1 /</a:t>
            </a:r>
            <a:r>
              <a:rPr kumimoji="1" lang="en-US" altLang="ja-JP" sz="2000" dirty="0" err="1"/>
              <a:t>cmd_joint_vel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geometry_msgs</a:t>
            </a:r>
            <a:r>
              <a:rPr kumimoji="1" lang="en-US" altLang="ja-JP" sz="2000" dirty="0"/>
              <a:t>/msg/Vector3</a:t>
            </a:r>
          </a:p>
          <a:p>
            <a:r>
              <a:rPr kumimoji="1" lang="ja-JP" altLang="en-US" sz="2000" dirty="0"/>
              <a:t> </a:t>
            </a:r>
            <a:r>
              <a:rPr kumimoji="1" lang="en-US" altLang="ja-JP" sz="2000" dirty="0"/>
              <a:t>“{ x: 0, y: 0.5, z: 0.5 }”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90EA9-7C7B-EB2E-1694-4F4D494DB47B}"/>
              </a:ext>
            </a:extLst>
          </p:cNvPr>
          <p:cNvSpPr txBox="1"/>
          <p:nvPr/>
        </p:nvSpPr>
        <p:spPr>
          <a:xfrm>
            <a:off x="2503188" y="299133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パン角速度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442135-A4EB-49DF-7026-77B8AF974A56}"/>
              </a:ext>
            </a:extLst>
          </p:cNvPr>
          <p:cNvCxnSpPr>
            <a:cxnSpLocks/>
          </p:cNvCxnSpPr>
          <p:nvPr/>
        </p:nvCxnSpPr>
        <p:spPr>
          <a:xfrm>
            <a:off x="1757835" y="2809366"/>
            <a:ext cx="4765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49B164-7675-F0C7-FC97-1803E90A993D}"/>
              </a:ext>
            </a:extLst>
          </p:cNvPr>
          <p:cNvSpPr txBox="1"/>
          <p:nvPr/>
        </p:nvSpPr>
        <p:spPr>
          <a:xfrm>
            <a:off x="1525249" y="3984560"/>
            <a:ext cx="607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※ </a:t>
            </a:r>
            <a:r>
              <a:rPr lang="ja-JP" altLang="en-US" sz="2800" b="1" dirty="0">
                <a:solidFill>
                  <a:srgbClr val="FF0000"/>
                </a:solidFill>
              </a:rPr>
              <a:t>コロン</a:t>
            </a:r>
            <a:r>
              <a:rPr lang="en-US" altLang="ja-JP" sz="2800" b="1" dirty="0">
                <a:solidFill>
                  <a:srgbClr val="FF0000"/>
                </a:solidFill>
              </a:rPr>
              <a:t>(:)</a:t>
            </a:r>
            <a:r>
              <a:rPr lang="ja-JP" altLang="en-US" sz="2800" b="1" dirty="0">
                <a:solidFill>
                  <a:srgbClr val="FF0000"/>
                </a:solidFill>
              </a:rPr>
              <a:t>の後にスペースが必要！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9D30156-3B74-76E9-D0C8-7638A97F09A6}"/>
              </a:ext>
            </a:extLst>
          </p:cNvPr>
          <p:cNvCxnSpPr>
            <a:cxnSpLocks/>
          </p:cNvCxnSpPr>
          <p:nvPr/>
        </p:nvCxnSpPr>
        <p:spPr>
          <a:xfrm>
            <a:off x="2528731" y="2814852"/>
            <a:ext cx="4765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BB2C21-5E70-4C68-D5A4-F2A87CF1D1A1}"/>
              </a:ext>
            </a:extLst>
          </p:cNvPr>
          <p:cNvSpPr txBox="1"/>
          <p:nvPr/>
        </p:nvSpPr>
        <p:spPr>
          <a:xfrm>
            <a:off x="391112" y="29913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チルト角速度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67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70489-9DB3-8F92-241F-52513528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898"/>
            <a:ext cx="7886700" cy="1325563"/>
          </a:xfrm>
        </p:spPr>
        <p:txBody>
          <a:bodyPr/>
          <a:lstStyle/>
          <a:p>
            <a:r>
              <a:rPr lang="en-US" altLang="ja-JP" dirty="0" err="1"/>
              <a:t>joy_teleop</a:t>
            </a:r>
            <a:r>
              <a:rPr lang="ja-JP" altLang="en-US" dirty="0"/>
              <a:t>追加設定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704D48-19F1-8464-E593-EBE9AE1D0E4F}"/>
              </a:ext>
            </a:extLst>
          </p:cNvPr>
          <p:cNvSpPr txBox="1"/>
          <p:nvPr/>
        </p:nvSpPr>
        <p:spPr>
          <a:xfrm>
            <a:off x="737872" y="2023279"/>
            <a:ext cx="753500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__parameters: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move: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pan_tilt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topic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interface_type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/msg/Vector3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topic_name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/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cmd_joint_vel</a:t>
            </a:r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deadman_buttons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[0]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axis_mappings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y: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4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z: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3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F7C8CB-0688-30AC-2C3D-AE217D9B61EE}"/>
              </a:ext>
            </a:extLst>
          </p:cNvPr>
          <p:cNvSpPr txBox="1"/>
          <p:nvPr/>
        </p:nvSpPr>
        <p:spPr>
          <a:xfrm>
            <a:off x="737872" y="1417388"/>
            <a:ext cx="669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右スティックの状態を</a:t>
            </a:r>
            <a:r>
              <a:rPr lang="en-US" altLang="ja-JP" sz="2400" dirty="0"/>
              <a:t>/</a:t>
            </a:r>
            <a:r>
              <a:rPr lang="en-US" altLang="ja-JP" sz="2400" dirty="0" err="1"/>
              <a:t>cmd_joint_vel</a:t>
            </a:r>
            <a:r>
              <a:rPr lang="ja-JP" altLang="en-US" sz="2400" dirty="0"/>
              <a:t>に</a:t>
            </a:r>
            <a:r>
              <a:rPr lang="en-US" altLang="ja-JP" sz="2400" dirty="0"/>
              <a:t>publish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DFE692-146B-703A-3160-32F5D882591B}"/>
              </a:ext>
            </a:extLst>
          </p:cNvPr>
          <p:cNvSpPr txBox="1"/>
          <p:nvPr/>
        </p:nvSpPr>
        <p:spPr>
          <a:xfrm>
            <a:off x="4139671" y="5351241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</a:t>
            </a:r>
            <a:endParaRPr kumimoji="1" lang="en-US" altLang="ja-JP" sz="2000" dirty="0"/>
          </a:p>
          <a:p>
            <a:r>
              <a:rPr kumimoji="1" lang="ja-JP" altLang="en-US" sz="2000" dirty="0"/>
              <a:t>     </a:t>
            </a:r>
            <a:r>
              <a:rPr kumimoji="1" lang="en-US" altLang="ja-JP" sz="2000" dirty="0"/>
              <a:t>“config/</a:t>
            </a:r>
            <a:r>
              <a:rPr kumimoji="1" lang="en-US" altLang="ja-JP" sz="2000" dirty="0" err="1"/>
              <a:t>joy_teleop_all.yaml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46145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7114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  <a:r>
              <a:rPr lang="ja-JP" altLang="en-US" dirty="0"/>
              <a:t>の作成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66396" y="1861026"/>
            <a:ext cx="802333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pantilt_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DE1ADA-891E-8D12-A3D7-27B04E303BC1}"/>
              </a:ext>
            </a:extLst>
          </p:cNvPr>
          <p:cNvSpPr txBox="1"/>
          <p:nvPr/>
        </p:nvSpPr>
        <p:spPr>
          <a:xfrm>
            <a:off x="670289" y="5718757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drive_pantilt_control_launch.xml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5CB78-A59A-E261-29EF-334E5E319099}"/>
              </a:ext>
            </a:extLst>
          </p:cNvPr>
          <p:cNvSpPr txBox="1"/>
          <p:nvPr/>
        </p:nvSpPr>
        <p:spPr>
          <a:xfrm>
            <a:off x="670289" y="514385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C77029-FA75-CBE7-1F78-27985B5E6093}"/>
              </a:ext>
            </a:extLst>
          </p:cNvPr>
          <p:cNvSpPr txBox="1"/>
          <p:nvPr/>
        </p:nvSpPr>
        <p:spPr>
          <a:xfrm>
            <a:off x="670289" y="3966674"/>
            <a:ext cx="8347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“launch/drive_pantilt_control_launch.xml” </a:t>
            </a:r>
            <a:r>
              <a:rPr kumimoji="1" lang="ja-JP" altLang="en-US" sz="2400" dirty="0"/>
              <a:t>として保存し、</a:t>
            </a:r>
            <a:endParaRPr kumimoji="1" lang="en-US" altLang="ja-JP" sz="2400" dirty="0"/>
          </a:p>
          <a:p>
            <a:r>
              <a:rPr kumimoji="1" lang="ja-JP" altLang="en-US" sz="2400" dirty="0"/>
              <a:t>一度ビルドしてインストールしておく</a:t>
            </a:r>
          </a:p>
        </p:txBody>
      </p:sp>
    </p:spTree>
    <p:extLst>
      <p:ext uri="{BB962C8B-B14F-4D97-AF65-F5344CB8AC3E}">
        <p14:creationId xmlns:p14="http://schemas.microsoft.com/office/powerpoint/2010/main" val="32554380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E13CB-213E-3259-1240-A651589A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5C7CD-52AF-4A35-EF82-A5656F50A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車輪の制御（</a:t>
            </a:r>
            <a:r>
              <a:rPr kumimoji="1" lang="en-US" altLang="ja-JP" dirty="0" err="1"/>
              <a:t>MobileRobotDriveController</a:t>
            </a:r>
            <a:r>
              <a:rPr kumimoji="1" lang="ja-JP" altLang="en-US" dirty="0"/>
              <a:t>）とパンチルト軸の制御（</a:t>
            </a:r>
            <a:r>
              <a:rPr kumimoji="1" lang="en-US" altLang="ja-JP" dirty="0" err="1"/>
              <a:t>MobileRobotPanTiltController</a:t>
            </a:r>
            <a:r>
              <a:rPr kumimoji="1" lang="ja-JP" altLang="en-US" dirty="0"/>
              <a:t>）でコントローラを分けましたが、これは段階的に実習を進めるためで、必ずしも分けて実装する必要はありません</a:t>
            </a:r>
          </a:p>
        </p:txBody>
      </p:sp>
    </p:spTree>
    <p:extLst>
      <p:ext uri="{BB962C8B-B14F-4D97-AF65-F5344CB8AC3E}">
        <p14:creationId xmlns:p14="http://schemas.microsoft.com/office/powerpoint/2010/main" val="16223181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Part14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視覚センサの追加</a:t>
            </a:r>
          </a:p>
        </p:txBody>
      </p:sp>
    </p:spTree>
    <p:extLst>
      <p:ext uri="{BB962C8B-B14F-4D97-AF65-F5344CB8AC3E}">
        <p14:creationId xmlns:p14="http://schemas.microsoft.com/office/powerpoint/2010/main" val="5509502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21E9EE-E06F-5E7E-103F-5A211C65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環境モデルの導入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9FB1B8-2695-5CD3-BACB-7C9EDC1D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床モデル（</a:t>
            </a:r>
            <a:r>
              <a:rPr lang="en-US" altLang="ja-JP" dirty="0"/>
              <a:t>floor</a:t>
            </a:r>
            <a:r>
              <a:rPr lang="ja-JP" altLang="en-US" dirty="0"/>
              <a:t>）を削除</a:t>
            </a:r>
            <a:endParaRPr kumimoji="1" lang="en-US" altLang="ja-JP" dirty="0"/>
          </a:p>
          <a:p>
            <a:r>
              <a:rPr kumimoji="1" lang="ja-JP" altLang="en-US" dirty="0"/>
              <a:t>研究プラントのモデル（</a:t>
            </a:r>
            <a:r>
              <a:rPr kumimoji="1" lang="en-US" altLang="ja-JP" dirty="0"/>
              <a:t>Labo1</a:t>
            </a:r>
            <a:r>
              <a:rPr kumimoji="1" lang="ja-JP" altLang="en-US" dirty="0"/>
              <a:t>）を読み込む</a:t>
            </a:r>
            <a:endParaRPr kumimoji="1" lang="en-US" altLang="ja-JP" dirty="0"/>
          </a:p>
          <a:p>
            <a:pPr lvl="1"/>
            <a:r>
              <a:rPr lang="en-US" altLang="ja-JP" dirty="0"/>
              <a:t>“choreonoid-2.x/model/Labo1/Labo1v2.body”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AF20E3-5F1E-9AE8-0064-85DA833C17CE}"/>
              </a:ext>
            </a:extLst>
          </p:cNvPr>
          <p:cNvSpPr txBox="1"/>
          <p:nvPr/>
        </p:nvSpPr>
        <p:spPr>
          <a:xfrm>
            <a:off x="959249" y="3445886"/>
            <a:ext cx="393455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F0CF1CAA-16E9-0CAA-D1EB-797F092F6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20" y="3801833"/>
            <a:ext cx="3117730" cy="2260131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47236A7-49C6-1F3C-9F58-75CC31413320}"/>
              </a:ext>
            </a:extLst>
          </p:cNvPr>
          <p:cNvCxnSpPr/>
          <p:nvPr/>
        </p:nvCxnSpPr>
        <p:spPr>
          <a:xfrm>
            <a:off x="1512506" y="3180835"/>
            <a:ext cx="3220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F8C4411-A799-79BA-4B2D-123500CF22AD}"/>
              </a:ext>
            </a:extLst>
          </p:cNvPr>
          <p:cNvCxnSpPr>
            <a:cxnSpLocks/>
          </p:cNvCxnSpPr>
          <p:nvPr/>
        </p:nvCxnSpPr>
        <p:spPr>
          <a:xfrm>
            <a:off x="4825520" y="3206394"/>
            <a:ext cx="757158" cy="480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E80057-3B65-FEE2-20A5-4644864ECBE6}"/>
              </a:ext>
            </a:extLst>
          </p:cNvPr>
          <p:cNvSpPr txBox="1"/>
          <p:nvPr/>
        </p:nvSpPr>
        <p:spPr>
          <a:xfrm>
            <a:off x="5503198" y="33012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ココ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908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44957-2445-B58E-F053-1AC8CD9B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53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シーン</a:t>
            </a:r>
            <a:r>
              <a:rPr lang="ja-JP" altLang="en-US" dirty="0"/>
              <a:t>描画設定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9DA68C-C03C-8157-0A0D-CA44A750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16" y="1487595"/>
            <a:ext cx="7886700" cy="555528"/>
          </a:xfrm>
        </p:spPr>
        <p:txBody>
          <a:bodyPr/>
          <a:lstStyle/>
          <a:p>
            <a:r>
              <a:rPr kumimoji="1" lang="en-US" altLang="ja-JP" dirty="0"/>
              <a:t>XY</a:t>
            </a:r>
            <a:r>
              <a:rPr lang="en-US" altLang="ja-JP" dirty="0"/>
              <a:t>(</a:t>
            </a:r>
            <a:r>
              <a:rPr kumimoji="1" lang="ja-JP" altLang="en-US" dirty="0"/>
              <a:t>床</a:t>
            </a:r>
            <a:r>
              <a:rPr kumimoji="1" lang="en-US" altLang="ja-JP" dirty="0"/>
              <a:t>)</a:t>
            </a:r>
            <a:r>
              <a:rPr kumimoji="1" lang="ja-JP" altLang="en-US" dirty="0"/>
              <a:t>グリッド</a:t>
            </a:r>
            <a:r>
              <a:rPr lang="ja-JP" altLang="en-US" dirty="0"/>
              <a:t>の</a:t>
            </a:r>
            <a:r>
              <a:rPr kumimoji="1" lang="ja-JP" altLang="en-US" dirty="0"/>
              <a:t>チェックを外す</a:t>
            </a:r>
            <a:endParaRPr kumimoji="1" lang="en-US" altLang="ja-JP" dirty="0"/>
          </a:p>
        </p:txBody>
      </p:sp>
      <p:pic>
        <p:nvPicPr>
          <p:cNvPr id="5" name="図 4" descr="テーブル, 屋内, 机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70CF5A9-4938-0B6B-C6BA-91666C763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3188796" y="2330233"/>
            <a:ext cx="5565308" cy="4042798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98227C5D-231F-398A-0FC5-9BD6F1BBE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7" y="2464703"/>
            <a:ext cx="2698914" cy="33824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115400-0392-32F8-EE84-02ADDFB3503F}"/>
              </a:ext>
            </a:extLst>
          </p:cNvPr>
          <p:cNvSpPr/>
          <p:nvPr/>
        </p:nvSpPr>
        <p:spPr>
          <a:xfrm>
            <a:off x="753974" y="4351632"/>
            <a:ext cx="703496" cy="187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1119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D49510-E275-22BB-6827-62BE422C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8773"/>
            <a:ext cx="7886700" cy="1325563"/>
          </a:xfrm>
        </p:spPr>
        <p:txBody>
          <a:bodyPr/>
          <a:lstStyle/>
          <a:p>
            <a:r>
              <a:rPr lang="ja-JP" altLang="en-US" dirty="0"/>
              <a:t>簡易地形モデル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3D3143-BCDB-8F31-AD53-2C540A7F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42" y="1882408"/>
            <a:ext cx="6222106" cy="36022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026B56-735C-7453-87BE-C6A4F8B6DD18}"/>
              </a:ext>
            </a:extLst>
          </p:cNvPr>
          <p:cNvSpPr txBox="1"/>
          <p:nvPr/>
        </p:nvSpPr>
        <p:spPr>
          <a:xfrm>
            <a:off x="1401742" y="1373320"/>
            <a:ext cx="6014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お手本パッケージの </a:t>
            </a:r>
            <a:r>
              <a:rPr kumimoji="1" lang="en-US" altLang="ja-JP" sz="2400" dirty="0"/>
              <a:t>“model/</a:t>
            </a:r>
            <a:r>
              <a:rPr kumimoji="1" lang="en-US" altLang="ja-JP" sz="2400" dirty="0" err="1"/>
              <a:t>terrain.body</a:t>
            </a:r>
            <a:r>
              <a:rPr kumimoji="1" lang="en-US" altLang="ja-JP" sz="2400" dirty="0"/>
              <a:t>”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EDC89C-9840-36CD-80C0-2138B82882D6}"/>
              </a:ext>
            </a:extLst>
          </p:cNvPr>
          <p:cNvSpPr txBox="1"/>
          <p:nvPr/>
        </p:nvSpPr>
        <p:spPr>
          <a:xfrm>
            <a:off x="1121245" y="5732227"/>
            <a:ext cx="733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Labo1</a:t>
            </a:r>
            <a:r>
              <a:rPr kumimoji="1" lang="ja-JP" altLang="en-US" sz="2400" dirty="0"/>
              <a:t>モデルを使用すると描画やシミュレーションが重くなる場合はこちらを使用してください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98062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AD90C-DFC4-2E23-3C3F-8A2E8564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Choreonoid</a:t>
            </a:r>
            <a:r>
              <a:rPr lang="ja-JP" altLang="en-US" sz="4000" dirty="0"/>
              <a:t>関連</a:t>
            </a:r>
            <a:r>
              <a:rPr kumimoji="1" lang="ja-JP" altLang="en-US" sz="4000" dirty="0"/>
              <a:t>パッケージの追加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79D2E2-6B60-3A9A-B507-496B6D991322}"/>
              </a:ext>
            </a:extLst>
          </p:cNvPr>
          <p:cNvSpPr txBox="1"/>
          <p:nvPr/>
        </p:nvSpPr>
        <p:spPr>
          <a:xfrm>
            <a:off x="232710" y="2105561"/>
            <a:ext cx="855852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 https://github.com/choreonoid/choreonoid.git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 https://github.com/choreonoid/choreonoid_ros.git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https://github.com/choreonoid/choreonoid_ros2_mobile_robot_tutorial.git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./choreonoid/misc/script/install-requisites-ubuntu-22.04.sh</a:t>
            </a:r>
          </a:p>
        </p:txBody>
      </p:sp>
    </p:spTree>
    <p:extLst>
      <p:ext uri="{BB962C8B-B14F-4D97-AF65-F5344CB8AC3E}">
        <p14:creationId xmlns:p14="http://schemas.microsoft.com/office/powerpoint/2010/main" val="36971123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14096-940B-AF06-E559-F8010B87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8F9DB-BE36-C66A-3918-600E0E4D4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センサの種類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AccelerationSensor</a:t>
            </a:r>
            <a:endParaRPr kumimoji="1" lang="en-US" altLang="ja-JP" dirty="0"/>
          </a:p>
          <a:p>
            <a:pPr lvl="1"/>
            <a:r>
              <a:rPr lang="en-US" altLang="ja-JP" dirty="0" err="1"/>
              <a:t>RateGyroSensor</a:t>
            </a:r>
            <a:endParaRPr lang="en-US" altLang="ja-JP" dirty="0"/>
          </a:p>
          <a:p>
            <a:pPr lvl="1"/>
            <a:r>
              <a:rPr kumimoji="1" lang="en-US" altLang="ja-JP" dirty="0"/>
              <a:t>IMU</a:t>
            </a:r>
          </a:p>
          <a:p>
            <a:pPr lvl="1"/>
            <a:r>
              <a:rPr kumimoji="1" lang="en-US" altLang="ja-JP" dirty="0" err="1"/>
              <a:t>ForceSensor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Camera</a:t>
            </a:r>
          </a:p>
          <a:p>
            <a:pPr lvl="1"/>
            <a:r>
              <a:rPr lang="en-US" altLang="ja-JP" dirty="0" err="1"/>
              <a:t>RangeSensor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28AA9D46-EB6D-50B6-EB70-3CAA2AEA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r="16622"/>
          <a:stretch/>
        </p:blipFill>
        <p:spPr>
          <a:xfrm>
            <a:off x="5658139" y="3313807"/>
            <a:ext cx="2845317" cy="3012018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61700E3E-661C-4D6F-FFFA-CC8A2ECC2194}"/>
              </a:ext>
            </a:extLst>
          </p:cNvPr>
          <p:cNvSpPr/>
          <p:nvPr/>
        </p:nvSpPr>
        <p:spPr>
          <a:xfrm>
            <a:off x="6391517" y="4112480"/>
            <a:ext cx="923684" cy="306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39BDD5DE-2538-FC45-5ACD-E8C3844DF54F}"/>
              </a:ext>
            </a:extLst>
          </p:cNvPr>
          <p:cNvSpPr/>
          <p:nvPr/>
        </p:nvSpPr>
        <p:spPr>
          <a:xfrm>
            <a:off x="6529992" y="3442926"/>
            <a:ext cx="923684" cy="6695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434F3A-9F4B-0509-0360-B73DF7BC242A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6987966" y="3037812"/>
            <a:ext cx="3868" cy="40511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0EE64B-4CF2-2FA5-526B-ED8AB3990D9E}"/>
              </a:ext>
            </a:extLst>
          </p:cNvPr>
          <p:cNvSpPr txBox="1"/>
          <p:nvPr/>
        </p:nvSpPr>
        <p:spPr>
          <a:xfrm>
            <a:off x="6136228" y="2391481"/>
            <a:ext cx="17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rgbClr val="FF0000"/>
                </a:solidFill>
              </a:rPr>
              <a:t>RangeSensor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(LiDAR)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3FD89D4-BAEF-CA8B-EC54-1D741918F9A8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>
            <a:off x="5503422" y="4265654"/>
            <a:ext cx="88809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FE823D-BCFF-F105-B78E-F135C2746202}"/>
              </a:ext>
            </a:extLst>
          </p:cNvPr>
          <p:cNvSpPr txBox="1"/>
          <p:nvPr/>
        </p:nvSpPr>
        <p:spPr>
          <a:xfrm>
            <a:off x="3796078" y="3942488"/>
            <a:ext cx="17073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Camera</a:t>
            </a: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(RGBD</a:t>
            </a:r>
            <a:r>
              <a:rPr lang="ja-JP" altLang="en-US" dirty="0">
                <a:solidFill>
                  <a:srgbClr val="FF0000"/>
                </a:solidFill>
              </a:rPr>
              <a:t>カメラ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273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ja-JP" altLang="en-US" dirty="0"/>
              <a:t>レンジ</a:t>
            </a:r>
            <a:r>
              <a:rPr kumimoji="1" lang="ja-JP" altLang="en-US" dirty="0"/>
              <a:t>センサ</a:t>
            </a:r>
            <a:r>
              <a:rPr kumimoji="1" lang="en-US" altLang="ja-JP" dirty="0"/>
              <a:t>(LiDAR)</a:t>
            </a:r>
            <a:r>
              <a:rPr kumimoji="1" lang="ja-JP" altLang="en-US" dirty="0"/>
              <a:t>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808892" y="1193307"/>
            <a:ext cx="7526216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…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0, 0.025 ]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name: LiDAR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270.0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0.01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rotation: [ 1, 0, 0, 90 ]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 { type: Cylinder, radius: 0.05, height: 0.03 }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appearance: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material: { diffuse: [ 0, 0, 1 ], specular: [ 1, 1, 1 ] }</a:t>
            </a:r>
          </a:p>
        </p:txBody>
      </p:sp>
      <p:sp>
        <p:nvSpPr>
          <p:cNvPr id="6" name="円柱 5">
            <a:extLst>
              <a:ext uri="{FF2B5EF4-FFF2-40B4-BE49-F238E27FC236}">
                <a16:creationId xmlns:a16="http://schemas.microsoft.com/office/drawing/2014/main" id="{BE353770-E2F8-AC4B-06BD-5BC6F90E9A73}"/>
              </a:ext>
            </a:extLst>
          </p:cNvPr>
          <p:cNvSpPr/>
          <p:nvPr/>
        </p:nvSpPr>
        <p:spPr>
          <a:xfrm>
            <a:off x="5743980" y="2205989"/>
            <a:ext cx="425003" cy="354169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弧 6">
            <a:extLst>
              <a:ext uri="{FF2B5EF4-FFF2-40B4-BE49-F238E27FC236}">
                <a16:creationId xmlns:a16="http://schemas.microsoft.com/office/drawing/2014/main" id="{0309FB64-68EC-435F-5AB3-17F518F698AD}"/>
              </a:ext>
            </a:extLst>
          </p:cNvPr>
          <p:cNvSpPr/>
          <p:nvPr/>
        </p:nvSpPr>
        <p:spPr>
          <a:xfrm>
            <a:off x="3818587" y="1990269"/>
            <a:ext cx="4269345" cy="855962"/>
          </a:xfrm>
          <a:prstGeom prst="arc">
            <a:avLst>
              <a:gd name="adj1" fmla="val 1136655"/>
              <a:gd name="adj2" fmla="val 20502818"/>
            </a:avLst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D258F83-6964-EA6D-C9FC-9CF3A1CA612B}"/>
              </a:ext>
            </a:extLst>
          </p:cNvPr>
          <p:cNvCxnSpPr>
            <a:cxnSpLocks/>
          </p:cNvCxnSpPr>
          <p:nvPr/>
        </p:nvCxnSpPr>
        <p:spPr>
          <a:xfrm flipH="1">
            <a:off x="3818587" y="2418250"/>
            <a:ext cx="1867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A868937-6D2F-EB32-51B8-155334363900}"/>
              </a:ext>
            </a:extLst>
          </p:cNvPr>
          <p:cNvCxnSpPr>
            <a:cxnSpLocks/>
          </p:cNvCxnSpPr>
          <p:nvPr/>
        </p:nvCxnSpPr>
        <p:spPr>
          <a:xfrm flipH="1" flipV="1">
            <a:off x="4179194" y="2205989"/>
            <a:ext cx="1442434" cy="150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B19BFA7-01E5-A6ED-1804-C859FD77C9E4}"/>
              </a:ext>
            </a:extLst>
          </p:cNvPr>
          <p:cNvCxnSpPr>
            <a:cxnSpLocks/>
          </p:cNvCxnSpPr>
          <p:nvPr/>
        </p:nvCxnSpPr>
        <p:spPr>
          <a:xfrm flipH="1" flipV="1">
            <a:off x="4913289" y="2099497"/>
            <a:ext cx="772733" cy="199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A39D24-1DEC-ACF0-C1C9-A5BBFAF1419D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5956482" y="1990269"/>
            <a:ext cx="0" cy="215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84405A9-550C-9C0F-ED0A-CEA04DCF89D7}"/>
              </a:ext>
            </a:extLst>
          </p:cNvPr>
          <p:cNvCxnSpPr>
            <a:cxnSpLocks/>
          </p:cNvCxnSpPr>
          <p:nvPr/>
        </p:nvCxnSpPr>
        <p:spPr>
          <a:xfrm flipV="1">
            <a:off x="6230155" y="2099497"/>
            <a:ext cx="627845" cy="173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E1D2552-1845-4746-EA80-A1741825AF59}"/>
              </a:ext>
            </a:extLst>
          </p:cNvPr>
          <p:cNvCxnSpPr>
            <a:cxnSpLocks/>
          </p:cNvCxnSpPr>
          <p:nvPr/>
        </p:nvCxnSpPr>
        <p:spPr>
          <a:xfrm flipH="1">
            <a:off x="4282225" y="2485622"/>
            <a:ext cx="1403797" cy="10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361DB54-C8FB-3A8A-20A0-B8D5DCBDB148}"/>
              </a:ext>
            </a:extLst>
          </p:cNvPr>
          <p:cNvCxnSpPr>
            <a:cxnSpLocks/>
          </p:cNvCxnSpPr>
          <p:nvPr/>
        </p:nvCxnSpPr>
        <p:spPr>
          <a:xfrm flipH="1">
            <a:off x="5053885" y="2576259"/>
            <a:ext cx="683656" cy="18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1CEB3F54-FE01-47B2-0459-B7A5268154DB}"/>
              </a:ext>
            </a:extLst>
          </p:cNvPr>
          <p:cNvCxnSpPr>
            <a:cxnSpLocks/>
          </p:cNvCxnSpPr>
          <p:nvPr/>
        </p:nvCxnSpPr>
        <p:spPr>
          <a:xfrm>
            <a:off x="5956481" y="2572554"/>
            <a:ext cx="0" cy="248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218992C-AE1A-B33B-D9F3-DA44418DCA58}"/>
              </a:ext>
            </a:extLst>
          </p:cNvPr>
          <p:cNvCxnSpPr>
            <a:cxnSpLocks/>
          </p:cNvCxnSpPr>
          <p:nvPr/>
        </p:nvCxnSpPr>
        <p:spPr>
          <a:xfrm>
            <a:off x="6168983" y="2560158"/>
            <a:ext cx="746972" cy="20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05D02E4-2018-9B63-9903-358FB359001D}"/>
              </a:ext>
            </a:extLst>
          </p:cNvPr>
          <p:cNvSpPr txBox="1"/>
          <p:nvPr/>
        </p:nvSpPr>
        <p:spPr>
          <a:xfrm>
            <a:off x="5662059" y="301221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0000FF"/>
                </a:solidFill>
              </a:rPr>
              <a:t>270</a:t>
            </a:r>
            <a:r>
              <a:rPr kumimoji="1" lang="en-US" altLang="ja-JP" b="1" dirty="0">
                <a:solidFill>
                  <a:srgbClr val="0000FF"/>
                </a:solidFill>
              </a:rPr>
              <a:t>°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E5E9BC1-C998-7E21-6532-5EFFB8D98C46}"/>
              </a:ext>
            </a:extLst>
          </p:cNvPr>
          <p:cNvSpPr txBox="1"/>
          <p:nvPr/>
        </p:nvSpPr>
        <p:spPr>
          <a:xfrm>
            <a:off x="5128613" y="149225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0000FF"/>
                </a:solidFill>
              </a:rPr>
              <a:t>2</a:t>
            </a:r>
            <a:r>
              <a:rPr kumimoji="1" lang="ja-JP" altLang="en-US" b="1" dirty="0">
                <a:solidFill>
                  <a:srgbClr val="0000FF"/>
                </a:solidFill>
              </a:rPr>
              <a:t>次元</a:t>
            </a:r>
            <a:r>
              <a:rPr kumimoji="1" lang="en-US" altLang="ja-JP" b="1" dirty="0">
                <a:solidFill>
                  <a:srgbClr val="0000FF"/>
                </a:solidFill>
              </a:rPr>
              <a:t>LiDAR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740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C31158-2C53-CC2D-7415-BBAB5EA5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13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光学フレーム座標系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BA4327-79C7-45F0-5A7D-66FEFD25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7592"/>
            <a:ext cx="7886700" cy="602042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“</a:t>
            </a:r>
            <a:r>
              <a:rPr lang="en-US" altLang="ja-JP" dirty="0" err="1"/>
              <a:t>optical_frame</a:t>
            </a:r>
            <a:r>
              <a:rPr lang="en-US" altLang="ja-JP" dirty="0"/>
              <a:t>” </a:t>
            </a:r>
            <a:r>
              <a:rPr lang="ja-JP" altLang="en-US" dirty="0"/>
              <a:t>フィールドで指定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9E7801C-3552-4E14-EB67-2B91624E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87111"/>
              </p:ext>
            </p:extLst>
          </p:nvPr>
        </p:nvGraphicFramePr>
        <p:xfrm>
          <a:off x="378717" y="1937702"/>
          <a:ext cx="8389600" cy="4670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341">
                  <a:extLst>
                    <a:ext uri="{9D8B030D-6E8A-4147-A177-3AD203B41FA5}">
                      <a16:colId xmlns:a16="http://schemas.microsoft.com/office/drawing/2014/main" val="1362857553"/>
                    </a:ext>
                  </a:extLst>
                </a:gridCol>
                <a:gridCol w="2334907">
                  <a:extLst>
                    <a:ext uri="{9D8B030D-6E8A-4147-A177-3AD203B41FA5}">
                      <a16:colId xmlns:a16="http://schemas.microsoft.com/office/drawing/2014/main" val="1542123550"/>
                    </a:ext>
                  </a:extLst>
                </a:gridCol>
                <a:gridCol w="2300755">
                  <a:extLst>
                    <a:ext uri="{9D8B030D-6E8A-4147-A177-3AD203B41FA5}">
                      <a16:colId xmlns:a16="http://schemas.microsoft.com/office/drawing/2014/main" val="3522017283"/>
                    </a:ext>
                  </a:extLst>
                </a:gridCol>
                <a:gridCol w="2216597">
                  <a:extLst>
                    <a:ext uri="{9D8B030D-6E8A-4147-A177-3AD203B41FA5}">
                      <a16:colId xmlns:a16="http://schemas.microsoft.com/office/drawing/2014/main" val="3322324850"/>
                    </a:ext>
                  </a:extLst>
                </a:gridCol>
              </a:tblGrid>
              <a:tr h="5014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シンボル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</a:t>
                      </a:r>
                      <a:r>
                        <a:rPr kumimoji="1" lang="en-US" altLang="ja-JP" sz="2000" dirty="0" err="1"/>
                        <a:t>gl</a:t>
                      </a:r>
                      <a:r>
                        <a:rPr kumimoji="1" lang="en-US" altLang="ja-JP" sz="2000" dirty="0"/>
                        <a:t>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“cv”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“robotics”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19062"/>
                  </a:ext>
                </a:extLst>
              </a:tr>
              <a:tr h="68711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システム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OpenGL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OpenCV</a:t>
                      </a:r>
                    </a:p>
                    <a:p>
                      <a:pPr algn="ctr"/>
                      <a:r>
                        <a:rPr kumimoji="1" lang="en-US" altLang="ja-JP" sz="2000" dirty="0"/>
                        <a:t>ROS (</a:t>
                      </a:r>
                      <a:r>
                        <a:rPr kumimoji="1" lang="ja-JP" altLang="en-US" sz="2000" dirty="0"/>
                        <a:t>カメラ</a:t>
                      </a:r>
                      <a:r>
                        <a:rPr kumimoji="1" lang="en-US" altLang="ja-JP" sz="2000" dirty="0"/>
                        <a:t>)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ロボット工学</a:t>
                      </a:r>
                      <a:endParaRPr kumimoji="1" lang="en-US" altLang="ja-JP" sz="2000" dirty="0"/>
                    </a:p>
                    <a:p>
                      <a:pPr algn="ctr"/>
                      <a:r>
                        <a:rPr kumimoji="1" lang="ja-JP" altLang="en-US" sz="2000" dirty="0"/>
                        <a:t>距離センサ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043413"/>
                  </a:ext>
                </a:extLst>
              </a:tr>
              <a:tr h="45914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前方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-Z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Z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X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82715"/>
                  </a:ext>
                </a:extLst>
              </a:tr>
              <a:tr h="5135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鉛直上向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Y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-Y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Z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373143"/>
                  </a:ext>
                </a:extLst>
              </a:tr>
              <a:tr h="24950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図示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622105"/>
                  </a:ext>
                </a:extLst>
              </a:tr>
            </a:tbl>
          </a:graphicData>
        </a:graphic>
      </p:graphicFrame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205AB2C-6BD4-9ABF-7CC9-2B50A9626F08}"/>
              </a:ext>
            </a:extLst>
          </p:cNvPr>
          <p:cNvGrpSpPr/>
          <p:nvPr/>
        </p:nvGrpSpPr>
        <p:grpSpPr>
          <a:xfrm>
            <a:off x="2129421" y="5674729"/>
            <a:ext cx="594129" cy="664524"/>
            <a:chOff x="4333875" y="3280109"/>
            <a:chExt cx="942976" cy="1054705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8F0A66D-5B5F-A7C1-32DD-EB72291B7364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9BCB0D9-AB02-3F04-BF87-F527C6D8EE01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39BCACF-D168-62C3-3938-E16E163AF9A3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F6AA135-05BA-74BE-0FE5-E4A4EC1A15C3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9E0D60F-2259-DFD6-90FE-4BBD3BCFBDFB}"/>
              </a:ext>
            </a:extLst>
          </p:cNvPr>
          <p:cNvCxnSpPr>
            <a:cxnSpLocks/>
          </p:cNvCxnSpPr>
          <p:nvPr/>
        </p:nvCxnSpPr>
        <p:spPr>
          <a:xfrm flipH="1">
            <a:off x="2723550" y="5168099"/>
            <a:ext cx="491924" cy="506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CE62205-C15A-0DB2-5A66-57E575335BBE}"/>
              </a:ext>
            </a:extLst>
          </p:cNvPr>
          <p:cNvCxnSpPr>
            <a:cxnSpLocks/>
          </p:cNvCxnSpPr>
          <p:nvPr/>
        </p:nvCxnSpPr>
        <p:spPr>
          <a:xfrm>
            <a:off x="3215474" y="5168099"/>
            <a:ext cx="706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C058164-B69B-076F-EA82-973B4420C94C}"/>
              </a:ext>
            </a:extLst>
          </p:cNvPr>
          <p:cNvCxnSpPr>
            <a:cxnSpLocks/>
          </p:cNvCxnSpPr>
          <p:nvPr/>
        </p:nvCxnSpPr>
        <p:spPr>
          <a:xfrm flipV="1">
            <a:off x="3215474" y="4456256"/>
            <a:ext cx="0" cy="711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08B917D-ABE7-2A4E-CC25-43E9AE51B4A8}"/>
              </a:ext>
            </a:extLst>
          </p:cNvPr>
          <p:cNvSpPr txBox="1"/>
          <p:nvPr/>
        </p:nvSpPr>
        <p:spPr>
          <a:xfrm>
            <a:off x="3713582" y="5190581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57DF32-5479-B927-A321-4B348E766235}"/>
              </a:ext>
            </a:extLst>
          </p:cNvPr>
          <p:cNvSpPr txBox="1"/>
          <p:nvPr/>
        </p:nvSpPr>
        <p:spPr>
          <a:xfrm>
            <a:off x="3020737" y="4056145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0D7ECA8-B765-5CD5-6295-B60AEDF83D75}"/>
              </a:ext>
            </a:extLst>
          </p:cNvPr>
          <p:cNvSpPr txBox="1"/>
          <p:nvPr/>
        </p:nvSpPr>
        <p:spPr>
          <a:xfrm>
            <a:off x="2504556" y="5184468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E540AC7-5B24-140B-3315-9A911213613A}"/>
              </a:ext>
            </a:extLst>
          </p:cNvPr>
          <p:cNvGrpSpPr/>
          <p:nvPr/>
        </p:nvGrpSpPr>
        <p:grpSpPr>
          <a:xfrm>
            <a:off x="4461830" y="5674729"/>
            <a:ext cx="594129" cy="664524"/>
            <a:chOff x="4333875" y="3280109"/>
            <a:chExt cx="942976" cy="1054705"/>
          </a:xfrm>
        </p:grpSpPr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72FE368B-0CDB-0CA5-441B-9D2FBD14619F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88C74ED6-09A9-8195-0A18-348B1ADA289E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C8BAE3A8-D67E-F39D-DBA4-5F2B689DB372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519BEEF8-0AE4-0DCD-6212-0C53F63A6B93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E08516B-07C3-8817-4366-F324664955A2}"/>
              </a:ext>
            </a:extLst>
          </p:cNvPr>
          <p:cNvCxnSpPr>
            <a:cxnSpLocks/>
          </p:cNvCxnSpPr>
          <p:nvPr/>
        </p:nvCxnSpPr>
        <p:spPr>
          <a:xfrm flipV="1">
            <a:off x="5276622" y="4426515"/>
            <a:ext cx="600091" cy="609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2EF0FA8-6E2F-8EDD-3773-852E80354226}"/>
              </a:ext>
            </a:extLst>
          </p:cNvPr>
          <p:cNvCxnSpPr>
            <a:cxnSpLocks/>
          </p:cNvCxnSpPr>
          <p:nvPr/>
        </p:nvCxnSpPr>
        <p:spPr>
          <a:xfrm>
            <a:off x="5276622" y="5035752"/>
            <a:ext cx="706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5B8B8367-DED6-CB68-341B-AE2B90DAB17E}"/>
              </a:ext>
            </a:extLst>
          </p:cNvPr>
          <p:cNvCxnSpPr>
            <a:cxnSpLocks/>
          </p:cNvCxnSpPr>
          <p:nvPr/>
        </p:nvCxnSpPr>
        <p:spPr>
          <a:xfrm>
            <a:off x="5276622" y="5035752"/>
            <a:ext cx="0" cy="7084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B9F7A31-7A2D-77A6-D54A-5AB85C122DD3}"/>
              </a:ext>
            </a:extLst>
          </p:cNvPr>
          <p:cNvSpPr txBox="1"/>
          <p:nvPr/>
        </p:nvSpPr>
        <p:spPr>
          <a:xfrm>
            <a:off x="5774730" y="5058234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80C81D3-56EA-494C-E4BB-4695457E9056}"/>
              </a:ext>
            </a:extLst>
          </p:cNvPr>
          <p:cNvSpPr txBox="1"/>
          <p:nvPr/>
        </p:nvSpPr>
        <p:spPr>
          <a:xfrm>
            <a:off x="5338664" y="5490368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5C93051-7304-96E7-2A30-49F54A34E8E0}"/>
              </a:ext>
            </a:extLst>
          </p:cNvPr>
          <p:cNvSpPr txBox="1"/>
          <p:nvPr/>
        </p:nvSpPr>
        <p:spPr>
          <a:xfrm>
            <a:off x="5793165" y="4063909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A14C129-6667-6000-FEC0-06D6D32C06AD}"/>
              </a:ext>
            </a:extLst>
          </p:cNvPr>
          <p:cNvGrpSpPr/>
          <p:nvPr/>
        </p:nvGrpSpPr>
        <p:grpSpPr>
          <a:xfrm>
            <a:off x="6759587" y="5613174"/>
            <a:ext cx="594129" cy="664524"/>
            <a:chOff x="4333875" y="3280109"/>
            <a:chExt cx="942976" cy="1054705"/>
          </a:xfrm>
        </p:grpSpPr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2085F7A1-954A-0057-A4A1-87656F89165A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1A6660C-61C3-6533-EE07-30AA362DC7B9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18E22BA4-F5FB-D38C-4D01-863B8147EEF3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9E7B1D2D-8B7C-4423-AC06-5E1A6B253614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22066A-3E1B-0181-A453-D8FCB402F134}"/>
              </a:ext>
            </a:extLst>
          </p:cNvPr>
          <p:cNvCxnSpPr>
            <a:cxnSpLocks/>
          </p:cNvCxnSpPr>
          <p:nvPr/>
        </p:nvCxnSpPr>
        <p:spPr>
          <a:xfrm flipV="1">
            <a:off x="7631580" y="4823418"/>
            <a:ext cx="548402" cy="5110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D6FC12B-B155-E2B8-FBC8-A6AAF1973575}"/>
              </a:ext>
            </a:extLst>
          </p:cNvPr>
          <p:cNvCxnSpPr>
            <a:cxnSpLocks/>
          </p:cNvCxnSpPr>
          <p:nvPr/>
        </p:nvCxnSpPr>
        <p:spPr>
          <a:xfrm flipH="1" flipV="1">
            <a:off x="6840975" y="5334023"/>
            <a:ext cx="790605" cy="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14919D9-B023-5416-E37F-990FAF626E5D}"/>
              </a:ext>
            </a:extLst>
          </p:cNvPr>
          <p:cNvCxnSpPr>
            <a:cxnSpLocks/>
          </p:cNvCxnSpPr>
          <p:nvPr/>
        </p:nvCxnSpPr>
        <p:spPr>
          <a:xfrm flipV="1">
            <a:off x="7631580" y="4622601"/>
            <a:ext cx="0" cy="711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D413A23-A3F2-3123-0FA8-F09721B27FE3}"/>
              </a:ext>
            </a:extLst>
          </p:cNvPr>
          <p:cNvSpPr txBox="1"/>
          <p:nvPr/>
        </p:nvSpPr>
        <p:spPr>
          <a:xfrm>
            <a:off x="8057771" y="4422545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4FEE6F5-64AA-8080-FDA2-A73E0AE87B14}"/>
              </a:ext>
            </a:extLst>
          </p:cNvPr>
          <p:cNvSpPr txBox="1"/>
          <p:nvPr/>
        </p:nvSpPr>
        <p:spPr>
          <a:xfrm>
            <a:off x="7436843" y="4222490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9EC28FF-3DE4-F763-B894-BC40B51BB679}"/>
              </a:ext>
            </a:extLst>
          </p:cNvPr>
          <p:cNvSpPr txBox="1"/>
          <p:nvPr/>
        </p:nvSpPr>
        <p:spPr>
          <a:xfrm>
            <a:off x="6908214" y="4941759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3BA609E-E16E-FC88-08CD-94004021F290}"/>
              </a:ext>
            </a:extLst>
          </p:cNvPr>
          <p:cNvSpPr txBox="1"/>
          <p:nvPr/>
        </p:nvSpPr>
        <p:spPr>
          <a:xfrm>
            <a:off x="2733687" y="6102857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759B17-5058-9FAE-6E26-B2414598A9BC}"/>
              </a:ext>
            </a:extLst>
          </p:cNvPr>
          <p:cNvSpPr txBox="1"/>
          <p:nvPr/>
        </p:nvSpPr>
        <p:spPr>
          <a:xfrm>
            <a:off x="5045093" y="6106104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D00D0F-DDED-3856-C042-12C5B0EB334C}"/>
              </a:ext>
            </a:extLst>
          </p:cNvPr>
          <p:cNvSpPr txBox="1"/>
          <p:nvPr/>
        </p:nvSpPr>
        <p:spPr>
          <a:xfrm>
            <a:off x="7452366" y="6102857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</p:spTree>
    <p:extLst>
      <p:ext uri="{BB962C8B-B14F-4D97-AF65-F5344CB8AC3E}">
        <p14:creationId xmlns:p14="http://schemas.microsoft.com/office/powerpoint/2010/main" val="151575879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99560"/>
            <a:ext cx="7886700" cy="1325563"/>
          </a:xfrm>
        </p:spPr>
        <p:txBody>
          <a:bodyPr/>
          <a:lstStyle/>
          <a:p>
            <a:r>
              <a:rPr lang="en-US" altLang="ja-JP" dirty="0"/>
              <a:t>LiDAR</a:t>
            </a:r>
            <a:r>
              <a:rPr lang="ja-JP" altLang="en-US" dirty="0"/>
              <a:t>の記述内容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506242" y="1341017"/>
            <a:ext cx="8116164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type: Transform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translation: [ 0, 0, 0.025 ]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elements: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name: LiDAR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270.0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0.005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Shape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rotation: [ 1, 0, 0, 90 ]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geometry: { type: Cylinder, radius: 0.05, height: 0.03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appearance: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material: { diffuse: [ 0, 0, 1 ], specular: [ 1, 1, 1 ] }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45A1A-E700-67FE-3178-A67122823FC9}"/>
              </a:ext>
            </a:extLst>
          </p:cNvPr>
          <p:cNvSpPr txBox="1"/>
          <p:nvPr/>
        </p:nvSpPr>
        <p:spPr>
          <a:xfrm>
            <a:off x="3701728" y="1847217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チルトリンクにおけるセンサのローカル座標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0899A9-A62E-48A0-E624-88BCB3BAA9D2}"/>
              </a:ext>
            </a:extLst>
          </p:cNvPr>
          <p:cNvSpPr txBox="1"/>
          <p:nvPr/>
        </p:nvSpPr>
        <p:spPr>
          <a:xfrm>
            <a:off x="3708164" y="258993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センサの型を指定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650305-5EB7-42AB-15F5-A5316BF5ED11}"/>
              </a:ext>
            </a:extLst>
          </p:cNvPr>
          <p:cNvSpPr txBox="1"/>
          <p:nvPr/>
        </p:nvSpPr>
        <p:spPr>
          <a:xfrm>
            <a:off x="3708164" y="2823166"/>
            <a:ext cx="5054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センサの名前を指定（</a:t>
            </a:r>
            <a:r>
              <a:rPr lang="en-US" altLang="ja-JP" sz="1400" b="1" dirty="0">
                <a:solidFill>
                  <a:srgbClr val="FF0000"/>
                </a:solidFill>
              </a:rPr>
              <a:t>ROS</a:t>
            </a:r>
            <a:r>
              <a:rPr lang="ja-JP" altLang="en-US" sz="1400" b="1" dirty="0">
                <a:solidFill>
                  <a:srgbClr val="FF0000"/>
                </a:solidFill>
              </a:rPr>
              <a:t>トピック名などにも反映される）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301550-D448-A9BA-2319-6D9E0222BD45}"/>
              </a:ext>
            </a:extLst>
          </p:cNvPr>
          <p:cNvSpPr txBox="1"/>
          <p:nvPr/>
        </p:nvSpPr>
        <p:spPr>
          <a:xfrm>
            <a:off x="3708163" y="307570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A86687-B8B4-5144-8129-F77DC6EA131E}"/>
              </a:ext>
            </a:extLst>
          </p:cNvPr>
          <p:cNvSpPr txBox="1"/>
          <p:nvPr/>
        </p:nvSpPr>
        <p:spPr>
          <a:xfrm>
            <a:off x="3701724" y="3307580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センサの水平計測範囲を</a:t>
            </a:r>
            <a:r>
              <a:rPr lang="en-US" altLang="ja-JP" sz="1400" b="1" dirty="0">
                <a:solidFill>
                  <a:srgbClr val="FF0000"/>
                </a:solidFill>
              </a:rPr>
              <a:t>270°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025E08-6062-9D4E-A23D-D74B82DD1EEA}"/>
              </a:ext>
            </a:extLst>
          </p:cNvPr>
          <p:cNvSpPr txBox="1"/>
          <p:nvPr/>
        </p:nvSpPr>
        <p:spPr>
          <a:xfrm>
            <a:off x="3714602" y="355308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計測の解像度を</a:t>
            </a:r>
            <a:r>
              <a:rPr lang="en-US" altLang="ja-JP" sz="1400" b="1" dirty="0">
                <a:solidFill>
                  <a:srgbClr val="FF0000"/>
                </a:solidFill>
              </a:rPr>
              <a:t>1°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5C1CA57-450E-5A73-1025-E4FE34BA9E72}"/>
              </a:ext>
            </a:extLst>
          </p:cNvPr>
          <p:cNvSpPr txBox="1"/>
          <p:nvPr/>
        </p:nvSpPr>
        <p:spPr>
          <a:xfrm>
            <a:off x="3711544" y="3800560"/>
            <a:ext cx="361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計測レート </a:t>
            </a:r>
            <a:r>
              <a:rPr lang="en-US" altLang="ja-JP" sz="1400" b="1" dirty="0">
                <a:solidFill>
                  <a:srgbClr val="FF0000"/>
                </a:solidFill>
              </a:rPr>
              <a:t>(1</a:t>
            </a:r>
            <a:r>
              <a:rPr lang="ja-JP" altLang="en-US" sz="1400" b="1" dirty="0">
                <a:solidFill>
                  <a:srgbClr val="FF0000"/>
                </a:solidFill>
              </a:rPr>
              <a:t>秒間の計測回数</a:t>
            </a:r>
            <a:r>
              <a:rPr lang="en-US" altLang="ja-JP" sz="1400" b="1" dirty="0">
                <a:solidFill>
                  <a:srgbClr val="FF0000"/>
                </a:solidFill>
              </a:rPr>
              <a:t>) </a:t>
            </a:r>
            <a:r>
              <a:rPr lang="ja-JP" altLang="en-US" sz="1400" b="1" dirty="0">
                <a:solidFill>
                  <a:srgbClr val="FF0000"/>
                </a:solidFill>
              </a:rPr>
              <a:t>を</a:t>
            </a:r>
            <a:r>
              <a:rPr lang="en-US" altLang="ja-JP" sz="1400" b="1" dirty="0">
                <a:solidFill>
                  <a:srgbClr val="FF0000"/>
                </a:solidFill>
              </a:rPr>
              <a:t>10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242FFCA-912A-62F9-0750-84D4D4314EB7}"/>
              </a:ext>
            </a:extLst>
          </p:cNvPr>
          <p:cNvSpPr txBox="1"/>
          <p:nvPr/>
        </p:nvSpPr>
        <p:spPr>
          <a:xfrm>
            <a:off x="3714602" y="4043029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最大計測距離を</a:t>
            </a:r>
            <a:r>
              <a:rPr lang="en-US" altLang="ja-JP" sz="1400" b="1" dirty="0">
                <a:solidFill>
                  <a:srgbClr val="FF0000"/>
                </a:solidFill>
              </a:rPr>
              <a:t>10m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563EA62-8E78-56F5-F1CA-FD2B0C53217B}"/>
              </a:ext>
            </a:extLst>
          </p:cNvPr>
          <p:cNvSpPr txBox="1"/>
          <p:nvPr/>
        </p:nvSpPr>
        <p:spPr>
          <a:xfrm>
            <a:off x="3719641" y="4285249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検出率を</a:t>
            </a:r>
            <a:r>
              <a:rPr lang="en-US" altLang="ja-JP" sz="1400" b="1" dirty="0">
                <a:solidFill>
                  <a:srgbClr val="FF0000"/>
                </a:solidFill>
              </a:rPr>
              <a:t>0.9 (90%) 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6044EDD-AE3A-BF86-F814-7834A75FAB92}"/>
              </a:ext>
            </a:extLst>
          </p:cNvPr>
          <p:cNvSpPr txBox="1"/>
          <p:nvPr/>
        </p:nvSpPr>
        <p:spPr>
          <a:xfrm>
            <a:off x="3727840" y="4548452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誤差を</a:t>
            </a:r>
            <a:r>
              <a:rPr lang="en-US" altLang="ja-JP" sz="1400" b="1" dirty="0">
                <a:solidFill>
                  <a:srgbClr val="FF0000"/>
                </a:solidFill>
              </a:rPr>
              <a:t>0.005m (5mm) 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485EE4-1E56-C6C4-BC9F-C02054C1BC68}"/>
              </a:ext>
            </a:extLst>
          </p:cNvPr>
          <p:cNvSpPr txBox="1"/>
          <p:nvPr/>
        </p:nvSpPr>
        <p:spPr>
          <a:xfrm>
            <a:off x="3714602" y="495816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センサの形状を記述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335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en-US" altLang="ja-JP" dirty="0"/>
              <a:t>RGB-D</a:t>
            </a:r>
            <a:r>
              <a:rPr lang="ja-JP" altLang="en-US" dirty="0"/>
              <a:t>カメラ</a:t>
            </a:r>
            <a:r>
              <a:rPr kumimoji="1" lang="ja-JP" altLang="en-US" dirty="0"/>
              <a:t>の追加（</a:t>
            </a:r>
            <a:r>
              <a:rPr kumimoji="1" lang="en-US" altLang="ja-JP" dirty="0"/>
              <a:t>1/2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721217" y="1250014"/>
            <a:ext cx="7754567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…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[ 0.06, 0, -0.02 ]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[ 0, 1, 0, 90 ], [ 0, 0, 1, -90 ]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Camera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name: RealSense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cv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format: COLOR_DEPTH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field_of_view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62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width: 320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height: 240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frame_rate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0.005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形状の記述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58D433-1E5C-5A52-9FC9-3FF62DA97FE3}"/>
              </a:ext>
            </a:extLst>
          </p:cNvPr>
          <p:cNvSpPr txBox="1"/>
          <p:nvPr/>
        </p:nvSpPr>
        <p:spPr>
          <a:xfrm>
            <a:off x="5209505" y="1635616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インテル</a:t>
            </a:r>
            <a:r>
              <a:rPr kumimoji="1" lang="en-US" altLang="ja-JP" b="1" dirty="0">
                <a:solidFill>
                  <a:srgbClr val="FF0000"/>
                </a:solidFill>
              </a:rPr>
              <a:t>RealSense</a:t>
            </a:r>
            <a:r>
              <a:rPr kumimoji="1" lang="ja-JP" altLang="en-US" b="1" dirty="0">
                <a:solidFill>
                  <a:srgbClr val="FF0000"/>
                </a:solidFill>
              </a:rPr>
              <a:t>風の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RGB-D</a:t>
            </a:r>
            <a:r>
              <a:rPr kumimoji="1" lang="ja-JP" altLang="en-US" b="1" dirty="0">
                <a:solidFill>
                  <a:srgbClr val="FF0000"/>
                </a:solidFill>
              </a:rPr>
              <a:t>カメラを追加する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35079ED-2005-A11D-4024-122B6947AD05}"/>
              </a:ext>
            </a:extLst>
          </p:cNvPr>
          <p:cNvSpPr txBox="1"/>
          <p:nvPr/>
        </p:nvSpPr>
        <p:spPr>
          <a:xfrm>
            <a:off x="4448699" y="4322144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この記述によりカメラが</a:t>
            </a:r>
            <a:r>
              <a:rPr lang="en-US" altLang="ja-JP" sz="1400" b="1" dirty="0">
                <a:solidFill>
                  <a:srgbClr val="FF0000"/>
                </a:solidFill>
              </a:rPr>
              <a:t>RGB-D</a:t>
            </a:r>
            <a:r>
              <a:rPr lang="ja-JP" altLang="en-US" sz="1400" b="1" dirty="0">
                <a:solidFill>
                  <a:srgbClr val="FF0000"/>
                </a:solidFill>
              </a:rPr>
              <a:t>カメラになる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C32BA7-6B9E-3268-4A49-7423920AAF2B}"/>
              </a:ext>
            </a:extLst>
          </p:cNvPr>
          <p:cNvSpPr txBox="1"/>
          <p:nvPr/>
        </p:nvSpPr>
        <p:spPr>
          <a:xfrm>
            <a:off x="4468016" y="45260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視野角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A6D0878-7531-FD80-FC10-86B3A71F4533}"/>
              </a:ext>
            </a:extLst>
          </p:cNvPr>
          <p:cNvSpPr txBox="1"/>
          <p:nvPr/>
        </p:nvSpPr>
        <p:spPr>
          <a:xfrm>
            <a:off x="4475561" y="4807250"/>
            <a:ext cx="3153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カメラ画像解像度を</a:t>
            </a:r>
            <a:r>
              <a:rPr lang="en-US" altLang="ja-JP" sz="1400" b="1" dirty="0">
                <a:solidFill>
                  <a:srgbClr val="FF0000"/>
                </a:solidFill>
              </a:rPr>
              <a:t>320 x 240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0C02C85-C521-842B-5939-8BD7A82050AF}"/>
              </a:ext>
            </a:extLst>
          </p:cNvPr>
          <p:cNvSpPr txBox="1"/>
          <p:nvPr/>
        </p:nvSpPr>
        <p:spPr>
          <a:xfrm>
            <a:off x="4475560" y="5060025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フレームレートを</a:t>
            </a:r>
            <a:r>
              <a:rPr lang="en-US" altLang="ja-JP" sz="1400" b="1" dirty="0">
                <a:solidFill>
                  <a:srgbClr val="FF0000"/>
                </a:solidFill>
              </a:rPr>
              <a:t>30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40F0F6-F62A-E319-A255-DE1AE30AB9F5}"/>
              </a:ext>
            </a:extLst>
          </p:cNvPr>
          <p:cNvSpPr txBox="1"/>
          <p:nvPr/>
        </p:nvSpPr>
        <p:spPr>
          <a:xfrm>
            <a:off x="4475560" y="405326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F42BC-EE2D-1B23-533C-D6F5B565B041}"/>
              </a:ext>
            </a:extLst>
          </p:cNvPr>
          <p:cNvSpPr txBox="1"/>
          <p:nvPr/>
        </p:nvSpPr>
        <p:spPr>
          <a:xfrm>
            <a:off x="5878577" y="2961873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</a:t>
            </a:r>
            <a:r>
              <a:rPr lang="en-US" altLang="ja-JP" sz="1400" b="1" dirty="0">
                <a:solidFill>
                  <a:srgbClr val="FF0000"/>
                </a:solidFill>
              </a:rPr>
              <a:t>CV</a:t>
            </a:r>
            <a:r>
              <a:rPr lang="ja-JP" altLang="en-US" sz="1400" b="1" dirty="0">
                <a:solidFill>
                  <a:srgbClr val="FF0000"/>
                </a:solidFill>
              </a:rPr>
              <a:t>のカメラを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 dirty="0">
                <a:solidFill>
                  <a:srgbClr val="FF0000"/>
                </a:solidFill>
              </a:rPr>
              <a:t>前方に向かせるための回転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620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en-US" altLang="ja-JP" dirty="0"/>
              <a:t>RGB-D</a:t>
            </a:r>
            <a:r>
              <a:rPr lang="ja-JP" altLang="en-US" dirty="0"/>
              <a:t>カメラ</a:t>
            </a:r>
            <a:r>
              <a:rPr kumimoji="1" lang="ja-JP" altLang="en-US" dirty="0"/>
              <a:t>の追加（</a:t>
            </a:r>
            <a:r>
              <a:rPr lang="en-US" altLang="ja-JP" dirty="0"/>
              <a:t>2</a:t>
            </a:r>
            <a:r>
              <a:rPr kumimoji="1" lang="en-US" altLang="ja-JP" dirty="0"/>
              <a:t>/2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808892" y="1273881"/>
            <a:ext cx="752621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-0.012, 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Shape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geometry: { type: Box, size: [ 0.064, 0.022, 0.024 ]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appearance: &amp;SILVER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material: { diffuse: [ 0.8, 0.8, 0.8 ], specular: [ 1, 1, 1 ]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translation: [ 0.032, 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- &amp;REAL_SENSE_SIDE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type: Shape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rotation: [ 1, 0, 0, 90 ]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geometry: { type: Cylinder, radius: 0.011, height: 0.024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appearance: *SILVER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translation: [ -0.032 ,0,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elements: *REAL_SENSE_SIDE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8F76A-2647-E5F3-17EC-45BB721E3CEE}"/>
              </a:ext>
            </a:extLst>
          </p:cNvPr>
          <p:cNvSpPr txBox="1"/>
          <p:nvPr/>
        </p:nvSpPr>
        <p:spPr>
          <a:xfrm>
            <a:off x="5510011" y="1414536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RealSense</a:t>
            </a:r>
            <a:r>
              <a:rPr kumimoji="1" lang="ja-JP" altLang="en-US" b="1" dirty="0">
                <a:solidFill>
                  <a:srgbClr val="FF0000"/>
                </a:solidFill>
              </a:rPr>
              <a:t>風の形状を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プリミティブで記述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03CBD9-4F5E-ED25-B251-FB7DF08E9DD0}"/>
              </a:ext>
            </a:extLst>
          </p:cNvPr>
          <p:cNvSpPr txBox="1"/>
          <p:nvPr/>
        </p:nvSpPr>
        <p:spPr>
          <a:xfrm>
            <a:off x="551508" y="6255295"/>
            <a:ext cx="8207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 </a:t>
            </a:r>
            <a:r>
              <a:rPr kumimoji="1" lang="en-US" altLang="ja-JP" sz="2000" dirty="0"/>
              <a:t>“model/</a:t>
            </a:r>
            <a:r>
              <a:rPr kumimoji="1" lang="en-US" altLang="ja-JP" sz="2000" dirty="0" err="1"/>
              <a:t>mobile_robot_sensors.body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4871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95A3C1-84DD-C069-99AE-CCB6CBB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視覚センサ情報の可視化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68014D-E5EC-D915-91B9-703C90AD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カメラ</a:t>
            </a:r>
            <a:endParaRPr kumimoji="1" lang="en-US" altLang="ja-JP" dirty="0"/>
          </a:p>
          <a:p>
            <a:pPr lvl="1"/>
            <a:r>
              <a:rPr lang="ja-JP" altLang="en-US" dirty="0"/>
              <a:t>シーンビューのカメラを切り替える</a:t>
            </a:r>
            <a:endParaRPr lang="en-US" altLang="ja-JP" dirty="0"/>
          </a:p>
          <a:p>
            <a:pPr lvl="1"/>
            <a:r>
              <a:rPr kumimoji="1" lang="ja-JP" altLang="en-US" dirty="0"/>
              <a:t>センサ可視化アイテムと</a:t>
            </a:r>
            <a:r>
              <a:rPr kumimoji="1" lang="en-US" altLang="ja-JP" dirty="0"/>
              <a:t>Image</a:t>
            </a:r>
            <a:r>
              <a:rPr kumimoji="1" lang="ja-JP" altLang="en-US" dirty="0"/>
              <a:t>ビューを使用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デプスセンサ／</a:t>
            </a:r>
            <a:r>
              <a:rPr lang="en-US" altLang="ja-JP" dirty="0"/>
              <a:t>LiDAR</a:t>
            </a:r>
          </a:p>
          <a:p>
            <a:pPr lvl="1"/>
            <a:r>
              <a:rPr kumimoji="1" lang="ja-JP" altLang="en-US" dirty="0"/>
              <a:t>センサ可視化アイテムとシーンビュー</a:t>
            </a:r>
          </a:p>
        </p:txBody>
      </p:sp>
    </p:spTree>
    <p:extLst>
      <p:ext uri="{BB962C8B-B14F-4D97-AF65-F5344CB8AC3E}">
        <p14:creationId xmlns:p14="http://schemas.microsoft.com/office/powerpoint/2010/main" val="24970885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D9A85-175C-BA8B-28B7-DBA59A66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カメラの切り替え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6A9C82-EAFA-8874-2342-5EC2D850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9993"/>
            <a:ext cx="7886700" cy="1001124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シーンバーのカメラ選択コンボで切り替える</a:t>
            </a:r>
            <a:endParaRPr kumimoji="1" lang="en-US" altLang="ja-JP" sz="2400" dirty="0"/>
          </a:p>
          <a:p>
            <a:r>
              <a:rPr lang="ja-JP" altLang="en-US" sz="2400" dirty="0"/>
              <a:t>あくまで</a:t>
            </a:r>
            <a:r>
              <a:rPr lang="en-US" altLang="ja-JP" sz="2400" dirty="0"/>
              <a:t>GUI</a:t>
            </a:r>
            <a:r>
              <a:rPr lang="ja-JP" altLang="en-US" sz="2400" dirty="0"/>
              <a:t>上で表示する視点を切り替えるもの</a:t>
            </a:r>
            <a:endParaRPr kumimoji="1" lang="ja-JP" altLang="en-US" sz="2400" dirty="0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59741EC-D03E-FDD4-C13C-2BBCC833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3620" b="23298"/>
          <a:stretch/>
        </p:blipFill>
        <p:spPr>
          <a:xfrm>
            <a:off x="2331077" y="2718088"/>
            <a:ext cx="4111525" cy="38647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C6E5F5F-7C3E-EF7A-1B0A-31DFC4734892}"/>
              </a:ext>
            </a:extLst>
          </p:cNvPr>
          <p:cNvSpPr/>
          <p:nvPr/>
        </p:nvSpPr>
        <p:spPr>
          <a:xfrm>
            <a:off x="4523357" y="2956755"/>
            <a:ext cx="1442407" cy="620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808F2FD-BAA4-6879-FB01-7959980CED9E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5965764" y="3267019"/>
            <a:ext cx="623916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C24D44-A08F-BFDE-73AE-A7118548C171}"/>
              </a:ext>
            </a:extLst>
          </p:cNvPr>
          <p:cNvSpPr txBox="1"/>
          <p:nvPr/>
        </p:nvSpPr>
        <p:spPr>
          <a:xfrm>
            <a:off x="6589680" y="3097742"/>
            <a:ext cx="182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カメラ選択コンボ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7629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38E807-AED3-9F4D-C780-8CBC49FD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シーンビューの追加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434F71-498B-2B54-5BD0-B3B640A7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167621" cy="4351338"/>
          </a:xfrm>
        </p:spPr>
        <p:txBody>
          <a:bodyPr/>
          <a:lstStyle/>
          <a:p>
            <a:r>
              <a:rPr kumimoji="1" lang="ja-JP" altLang="en-US" dirty="0"/>
              <a:t>メインメニューの「表示」－「ビューの生成」ー「シーン」で追加できる</a:t>
            </a:r>
            <a:endParaRPr kumimoji="1" lang="en-US" altLang="ja-JP" dirty="0"/>
          </a:p>
          <a:p>
            <a:r>
              <a:rPr lang="ja-JP" altLang="en-US" dirty="0"/>
              <a:t>追加したらビューのタブをドラッグして好きな位置に配置する</a:t>
            </a:r>
            <a:endParaRPr lang="en-US" altLang="ja-JP" dirty="0"/>
          </a:p>
          <a:p>
            <a:r>
              <a:rPr kumimoji="1" lang="ja-JP" altLang="en-US" dirty="0"/>
              <a:t>各シーンビューをマウスでクリックしてフォーカスを入れて、その後シーンバーのカメラ選択コンボで視点を選択する</a:t>
            </a:r>
            <a:endParaRPr kumimoji="1" lang="en-US" altLang="ja-JP" dirty="0"/>
          </a:p>
          <a:p>
            <a:r>
              <a:rPr lang="ja-JP" altLang="en-US" dirty="0"/>
              <a:t>同時に複数視点の画像を確認できる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00382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B5BB8-F23C-2723-5CA2-CA6C48B2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視覚センサのシミュレーション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E8F9381C-488F-EE6E-EFCD-655289D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kumimoji="1" lang="en-US" altLang="ja-JP" dirty="0"/>
              <a:t>GL</a:t>
            </a:r>
            <a:r>
              <a:rPr kumimoji="1" lang="ja-JP" altLang="en-US" dirty="0"/>
              <a:t>ビジョンシミュレータアイテムを追加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C9230F-A263-5C49-7922-5D327AEDE41D}"/>
              </a:ext>
            </a:extLst>
          </p:cNvPr>
          <p:cNvSpPr txBox="1"/>
          <p:nvPr/>
        </p:nvSpPr>
        <p:spPr>
          <a:xfrm>
            <a:off x="1072662" y="2662466"/>
            <a:ext cx="393455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37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AD90C-DFC4-2E23-3C3F-8A2E8564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51" y="365126"/>
            <a:ext cx="8347777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err="1"/>
              <a:t>Choreonoid</a:t>
            </a:r>
            <a:r>
              <a:rPr lang="ja-JP" altLang="en-US" sz="4000" dirty="0"/>
              <a:t>関連</a:t>
            </a:r>
            <a:r>
              <a:rPr kumimoji="1" lang="ja-JP" altLang="en-US" sz="4000" dirty="0"/>
              <a:t>パッケージの</a:t>
            </a:r>
            <a:r>
              <a:rPr lang="ja-JP" altLang="en-US" sz="4000" dirty="0"/>
              <a:t>ビルド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79D2E2-6B60-3A9A-B507-496B6D991322}"/>
              </a:ext>
            </a:extLst>
          </p:cNvPr>
          <p:cNvSpPr txBox="1"/>
          <p:nvPr/>
        </p:nvSpPr>
        <p:spPr>
          <a:xfrm>
            <a:off x="705217" y="1948838"/>
            <a:ext cx="763484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 build --symlink-install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8A05F8-D1F2-6946-4BA0-41B101BECE58}"/>
              </a:ext>
            </a:extLst>
          </p:cNvPr>
          <p:cNvSpPr txBox="1"/>
          <p:nvPr/>
        </p:nvSpPr>
        <p:spPr>
          <a:xfrm>
            <a:off x="524503" y="312381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以下のようなメッセージが表示されたら成功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7A1C4E-1203-8E89-3033-D770A52E3B91}"/>
              </a:ext>
            </a:extLst>
          </p:cNvPr>
          <p:cNvSpPr txBox="1"/>
          <p:nvPr/>
        </p:nvSpPr>
        <p:spPr>
          <a:xfrm>
            <a:off x="705216" y="3741329"/>
            <a:ext cx="763484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[120.0s]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[10.0s]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choreonoid_ros2_mobile_robot_tutorial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choreonoid_ros2_mobile_robot_tutorial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[5.0s]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Summary: 3 packages finished [135.0s]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890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EF6959-2BAB-DFBF-86C5-27E48A81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センサデータの</a:t>
            </a:r>
            <a:r>
              <a:rPr lang="ja-JP" altLang="en-US" dirty="0"/>
              <a:t>出力と表示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84BC08-5F57-A67A-2B1A-1814E7F29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上で表示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外部で表示</a:t>
            </a:r>
            <a:endParaRPr kumimoji="1" lang="en-US" altLang="ja-JP" dirty="0"/>
          </a:p>
          <a:p>
            <a:pPr lvl="1"/>
            <a:r>
              <a:rPr lang="ja-JP" altLang="en-US" dirty="0"/>
              <a:t>後ほど</a:t>
            </a:r>
            <a:r>
              <a:rPr lang="en-US" altLang="ja-JP" dirty="0"/>
              <a:t>ROS</a:t>
            </a:r>
            <a:r>
              <a:rPr lang="ja-JP" altLang="en-US" dirty="0"/>
              <a:t>通信、</a:t>
            </a:r>
            <a:r>
              <a:rPr lang="en-US" altLang="ja-JP" dirty="0"/>
              <a:t>ROS</a:t>
            </a:r>
            <a:r>
              <a:rPr lang="ja-JP" altLang="en-US" dirty="0"/>
              <a:t>ツールを用いて実現する</a:t>
            </a:r>
            <a:endParaRPr kumimoji="1"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425355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1/3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GLVisionSimulator</a:t>
            </a:r>
            <a:r>
              <a:rPr kumimoji="1" lang="ja-JP" altLang="en-US" dirty="0"/>
              <a:t>の</a:t>
            </a:r>
            <a:r>
              <a:rPr lang="ja-JP" altLang="en-US" dirty="0"/>
              <a:t>「ビジョンデータの記録」</a:t>
            </a:r>
            <a:r>
              <a:rPr kumimoji="1" lang="ja-JP" altLang="en-US" dirty="0"/>
              <a:t>プロパティを</a:t>
            </a:r>
            <a:r>
              <a:rPr kumimoji="1" lang="en-US" altLang="ja-JP" dirty="0"/>
              <a:t>true</a:t>
            </a:r>
            <a:r>
              <a:rPr kumimoji="1" lang="ja-JP" altLang="en-US" dirty="0"/>
              <a:t>にする</a:t>
            </a:r>
            <a:endParaRPr kumimoji="1" lang="en-US" altLang="ja-JP" dirty="0"/>
          </a:p>
          <a:p>
            <a:r>
              <a:rPr lang="en-US" altLang="ja-JP" dirty="0" err="1"/>
              <a:t>AISTSimulator</a:t>
            </a:r>
            <a:r>
              <a:rPr lang="ja-JP" altLang="en-US" dirty="0"/>
              <a:t>の「記録モード」を「オフ」にする</a:t>
            </a:r>
            <a:endParaRPr lang="en-US" altLang="ja-JP" dirty="0"/>
          </a:p>
          <a:p>
            <a:pPr lvl="1"/>
            <a:r>
              <a:rPr lang="ja-JP" altLang="en-US" dirty="0"/>
              <a:t>「オン」にすると全フレームの画像データ、距離データがログとして記録される</a:t>
            </a:r>
            <a:endParaRPr lang="en-US" altLang="ja-JP" dirty="0"/>
          </a:p>
          <a:p>
            <a:pPr lvl="2"/>
            <a:r>
              <a:rPr lang="ja-JP" altLang="en-US" dirty="0"/>
              <a:t>現状ではメモリが尽きるとクラッシュする</a:t>
            </a:r>
            <a:endParaRPr lang="en-US" altLang="ja-JP" dirty="0"/>
          </a:p>
          <a:p>
            <a:r>
              <a:rPr lang="ja-JP" altLang="en-US" dirty="0"/>
              <a:t>以上の設定により、センサデータが</a:t>
            </a:r>
            <a:r>
              <a:rPr lang="en-US" altLang="ja-JP" dirty="0" err="1"/>
              <a:t>Choreooid</a:t>
            </a:r>
            <a:r>
              <a:rPr lang="ja-JP" altLang="en-US" dirty="0"/>
              <a:t>上の表示用モデルに出力される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3689098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750"/>
            <a:ext cx="7886700" cy="1325563"/>
          </a:xfrm>
        </p:spPr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2/3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0624"/>
            <a:ext cx="7886700" cy="4351338"/>
          </a:xfrm>
        </p:spPr>
        <p:txBody>
          <a:bodyPr/>
          <a:lstStyle/>
          <a:p>
            <a:r>
              <a:rPr lang="en-US" altLang="ja-JP" dirty="0" err="1"/>
              <a:t>SensorVisualizer</a:t>
            </a:r>
            <a:r>
              <a:rPr lang="ja-JP" altLang="en-US" dirty="0"/>
              <a:t>アイテムを導入する</a:t>
            </a:r>
            <a:endParaRPr lang="en-US" altLang="ja-JP" dirty="0"/>
          </a:p>
          <a:p>
            <a:r>
              <a:rPr kumimoji="1" lang="ja-JP" altLang="en-US" dirty="0"/>
              <a:t>該当するセンサのチェックを入れる</a:t>
            </a:r>
            <a:endParaRPr kumimoji="1" lang="en-US" altLang="ja-JP" dirty="0"/>
          </a:p>
          <a:p>
            <a:r>
              <a:rPr kumimoji="1" lang="ja-JP" altLang="en-US" dirty="0"/>
              <a:t>環境モデルを非表示にするとセンサデータを確認しやすくなる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1DBC21-593C-270C-3B8B-DBF13F267E7D}"/>
              </a:ext>
            </a:extLst>
          </p:cNvPr>
          <p:cNvSpPr txBox="1"/>
          <p:nvPr/>
        </p:nvSpPr>
        <p:spPr>
          <a:xfrm>
            <a:off x="420532" y="3511475"/>
            <a:ext cx="393455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A17379-6048-C497-5F3B-4885E49E4CC3}"/>
              </a:ext>
            </a:extLst>
          </p:cNvPr>
          <p:cNvSpPr txBox="1"/>
          <p:nvPr/>
        </p:nvSpPr>
        <p:spPr>
          <a:xfrm>
            <a:off x="5091393" y="4390432"/>
            <a:ext cx="363207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+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RealSense-Image</a:t>
            </a: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RealSense</a:t>
            </a: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LiDAR</a:t>
            </a:r>
          </a:p>
        </p:txBody>
      </p: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540888B0-9BC6-11EC-72EA-D67F3FB966FF}"/>
              </a:ext>
            </a:extLst>
          </p:cNvPr>
          <p:cNvSpPr/>
          <p:nvPr/>
        </p:nvSpPr>
        <p:spPr>
          <a:xfrm>
            <a:off x="4437320" y="4390432"/>
            <a:ext cx="552893" cy="1569660"/>
          </a:xfrm>
          <a:prstGeom prst="leftBrace">
            <a:avLst>
              <a:gd name="adj1" fmla="val 53333"/>
              <a:gd name="adj2" fmla="val 5370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4130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3/3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カメラ画像については「画像ビュー」で表示可能</a:t>
            </a:r>
            <a:endParaRPr lang="en-US" altLang="ja-JP" dirty="0"/>
          </a:p>
          <a:p>
            <a:r>
              <a:rPr lang="ja-JP" altLang="en-US" dirty="0"/>
              <a:t>「画像ビューバー」の選択コンボで対象のセンサを選択する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88539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AC9402-0060-2CE6-F380-C0E7C819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28" y="791761"/>
            <a:ext cx="7845911" cy="544517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8DD12D-6E77-AD35-2D84-5D0F3775CC6A}"/>
              </a:ext>
            </a:extLst>
          </p:cNvPr>
          <p:cNvSpPr/>
          <p:nvPr/>
        </p:nvSpPr>
        <p:spPr>
          <a:xfrm>
            <a:off x="8178084" y="1311632"/>
            <a:ext cx="783515" cy="182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98A32B1-708A-D9C8-06EE-E37A61C8A4E6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973972" y="620185"/>
            <a:ext cx="595870" cy="69144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04C65A2-4D49-6A12-E807-677B434EBA7C}"/>
              </a:ext>
            </a:extLst>
          </p:cNvPr>
          <p:cNvSpPr txBox="1"/>
          <p:nvPr/>
        </p:nvSpPr>
        <p:spPr>
          <a:xfrm>
            <a:off x="6906398" y="281631"/>
            <a:ext cx="213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画像選択コンボ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7E39CF2-885C-1619-C5B1-DC968A23690F}"/>
              </a:ext>
            </a:extLst>
          </p:cNvPr>
          <p:cNvSpPr/>
          <p:nvPr/>
        </p:nvSpPr>
        <p:spPr>
          <a:xfrm>
            <a:off x="5602310" y="4642834"/>
            <a:ext cx="1620555" cy="1423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C81CB0-5134-DB7E-E83B-3611DEF5A54F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288621" y="6066239"/>
            <a:ext cx="123967" cy="22546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AAE2990-D0E9-F608-27A6-9C43ABD70D0E}"/>
              </a:ext>
            </a:extLst>
          </p:cNvPr>
          <p:cNvSpPr txBox="1"/>
          <p:nvPr/>
        </p:nvSpPr>
        <p:spPr>
          <a:xfrm>
            <a:off x="5221047" y="6291706"/>
            <a:ext cx="213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画像ビュー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D7CFDB4-C5A9-67C4-8437-BA5F81CA2684}"/>
              </a:ext>
            </a:extLst>
          </p:cNvPr>
          <p:cNvSpPr/>
          <p:nvPr/>
        </p:nvSpPr>
        <p:spPr>
          <a:xfrm>
            <a:off x="2788276" y="1717400"/>
            <a:ext cx="4423893" cy="2925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E281A8B-C391-8B3F-0A55-B2D7703D4CB4}"/>
              </a:ext>
            </a:extLst>
          </p:cNvPr>
          <p:cNvSpPr txBox="1"/>
          <p:nvPr/>
        </p:nvSpPr>
        <p:spPr>
          <a:xfrm>
            <a:off x="3870570" y="364318"/>
            <a:ext cx="225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センサデータの可視化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F5066D54-B5D1-5CE2-7AB5-B2F90011DA80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5000222" y="702872"/>
            <a:ext cx="1" cy="101452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7FA97DF-8D75-9C04-F75C-0C6B2FEF8DC5}"/>
              </a:ext>
            </a:extLst>
          </p:cNvPr>
          <p:cNvSpPr/>
          <p:nvPr/>
        </p:nvSpPr>
        <p:spPr>
          <a:xfrm>
            <a:off x="1147865" y="2374501"/>
            <a:ext cx="1518062" cy="439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0B42D6-FDFA-F518-4319-10915354300F}"/>
              </a:ext>
            </a:extLst>
          </p:cNvPr>
          <p:cNvSpPr txBox="1"/>
          <p:nvPr/>
        </p:nvSpPr>
        <p:spPr>
          <a:xfrm>
            <a:off x="84203" y="1543504"/>
            <a:ext cx="1027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センサ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可視化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アイテム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FDF1EF6-A089-2A3F-23E0-40871F1084C2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597818" y="2374501"/>
            <a:ext cx="550047" cy="21976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669F2DC-359F-BD51-CFDC-60EF5170BE51}"/>
              </a:ext>
            </a:extLst>
          </p:cNvPr>
          <p:cNvSpPr/>
          <p:nvPr/>
        </p:nvSpPr>
        <p:spPr>
          <a:xfrm>
            <a:off x="1143938" y="2933981"/>
            <a:ext cx="1518062" cy="131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040FFA1-CEC7-D841-96C9-C0C5A593D638}"/>
              </a:ext>
            </a:extLst>
          </p:cNvPr>
          <p:cNvSpPr txBox="1"/>
          <p:nvPr/>
        </p:nvSpPr>
        <p:spPr>
          <a:xfrm>
            <a:off x="72492" y="3265489"/>
            <a:ext cx="102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</a:rPr>
              <a:t>Labo1</a:t>
            </a: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のチェックは外すとよい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628458-1896-44CF-A115-0F73D8165EF1}"/>
              </a:ext>
            </a:extLst>
          </p:cNvPr>
          <p:cNvCxnSpPr>
            <a:cxnSpLocks/>
          </p:cNvCxnSpPr>
          <p:nvPr/>
        </p:nvCxnSpPr>
        <p:spPr>
          <a:xfrm flipV="1">
            <a:off x="952361" y="3133389"/>
            <a:ext cx="169767" cy="20095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515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4B401-448F-B1D0-8428-91EC1991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プロジェクト</a:t>
            </a:r>
            <a:r>
              <a:rPr lang="en-US" altLang="ja-JP" sz="4000" dirty="0"/>
              <a:t>&amp;Launch</a:t>
            </a:r>
            <a:r>
              <a:rPr lang="ja-JP" altLang="en-US" sz="4000" dirty="0"/>
              <a:t>ファイル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5F0D77-ADB2-111B-62B6-65FF4B48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プロジェクトファイルを保存</a:t>
            </a:r>
            <a:endParaRPr lang="en-US" altLang="ja-JP" dirty="0"/>
          </a:p>
          <a:p>
            <a:pPr lvl="1"/>
            <a:r>
              <a:rPr lang="en-US" altLang="ja-JP" dirty="0"/>
              <a:t>“project/</a:t>
            </a:r>
            <a:r>
              <a:rPr lang="en-US" altLang="ja-JP" dirty="0" err="1"/>
              <a:t>mobile_robot_sensors.cnoid</a:t>
            </a:r>
            <a:r>
              <a:rPr lang="en-US" altLang="ja-JP" dirty="0"/>
              <a:t>”</a:t>
            </a:r>
          </a:p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ファイルを作成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“launch/sensors_launch.xml”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5883E2-04F6-B24E-FF1B-CF8DD9BBA3E5}"/>
              </a:ext>
            </a:extLst>
          </p:cNvPr>
          <p:cNvSpPr txBox="1"/>
          <p:nvPr/>
        </p:nvSpPr>
        <p:spPr>
          <a:xfrm>
            <a:off x="990226" y="5976908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同名の完成版ファイルが</a:t>
            </a:r>
            <a:r>
              <a:rPr kumimoji="1" lang="ja-JP" altLang="en-US" sz="2000" dirty="0"/>
              <a:t>お手本パッケージにあります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4AE7F2-1132-E7C1-E08C-5E070799945C}"/>
              </a:ext>
            </a:extLst>
          </p:cNvPr>
          <p:cNvSpPr txBox="1"/>
          <p:nvPr/>
        </p:nvSpPr>
        <p:spPr>
          <a:xfrm>
            <a:off x="789632" y="3760665"/>
            <a:ext cx="755587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sensors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</p:spTree>
    <p:extLst>
      <p:ext uri="{BB962C8B-B14F-4D97-AF65-F5344CB8AC3E}">
        <p14:creationId xmlns:p14="http://schemas.microsoft.com/office/powerpoint/2010/main" val="18614023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Part15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通信を用いた状態の出力</a:t>
            </a:r>
          </a:p>
        </p:txBody>
      </p:sp>
    </p:spTree>
    <p:extLst>
      <p:ext uri="{BB962C8B-B14F-4D97-AF65-F5344CB8AC3E}">
        <p14:creationId xmlns:p14="http://schemas.microsoft.com/office/powerpoint/2010/main" val="1321101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F12C-FAB6-4CC0-D481-741A65BE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状態外部出力の方法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DB13A8-F0B2-AB64-CCEC-2999CF6F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65881" cy="4351338"/>
          </a:xfrm>
        </p:spPr>
        <p:txBody>
          <a:bodyPr>
            <a:normAutofit/>
          </a:bodyPr>
          <a:lstStyle/>
          <a:p>
            <a:r>
              <a:rPr lang="ja-JP" altLang="en-US" dirty="0"/>
              <a:t>シンプルコントローラで実装</a:t>
            </a:r>
            <a:endParaRPr lang="en-US" altLang="ja-JP" dirty="0"/>
          </a:p>
          <a:p>
            <a:pPr lvl="1"/>
            <a:r>
              <a:rPr lang="en-US" altLang="ja-JP" dirty="0"/>
              <a:t>C++</a:t>
            </a:r>
            <a:r>
              <a:rPr lang="ja-JP" altLang="en-US" dirty="0"/>
              <a:t>で実装できるものなら</a:t>
            </a:r>
            <a:r>
              <a:rPr lang="en-US" altLang="ja-JP" dirty="0"/>
              <a:t>ROS</a:t>
            </a:r>
            <a:r>
              <a:rPr lang="ja-JP" altLang="en-US" dirty="0"/>
              <a:t>に限らずどのような通信も可能</a:t>
            </a:r>
            <a:endParaRPr lang="en-US" altLang="ja-JP" dirty="0"/>
          </a:p>
          <a:p>
            <a:pPr lvl="1"/>
            <a:r>
              <a:rPr lang="en-US" altLang="ja-JP" dirty="0" err="1"/>
              <a:t>rclcpp</a:t>
            </a:r>
            <a:r>
              <a:rPr lang="ja-JP" altLang="en-US" dirty="0"/>
              <a:t>ライブラリを用いることで</a:t>
            </a:r>
            <a:r>
              <a:rPr lang="en-US" altLang="ja-JP" dirty="0"/>
              <a:t>ROS</a:t>
            </a:r>
            <a:r>
              <a:rPr lang="ja-JP" altLang="en-US" dirty="0"/>
              <a:t>通信も可能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BodyROS</a:t>
            </a:r>
            <a:r>
              <a:rPr lang="ja-JP" altLang="en-US" dirty="0"/>
              <a:t>アイテムを使用</a:t>
            </a:r>
            <a:endParaRPr lang="en-US" altLang="ja-JP" dirty="0"/>
          </a:p>
          <a:p>
            <a:pPr lvl="1"/>
            <a:r>
              <a:rPr lang="ja-JP" altLang="en-US" dirty="0"/>
              <a:t>ロボット／センサの状態を</a:t>
            </a:r>
            <a:r>
              <a:rPr lang="en-US" altLang="ja-JP" dirty="0"/>
              <a:t>ROS</a:t>
            </a:r>
            <a:r>
              <a:rPr lang="ja-JP" altLang="en-US" dirty="0"/>
              <a:t>出力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575250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4817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アイテムの導入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42FBCF-B555-8D69-18E8-4AF6690075BC}"/>
              </a:ext>
            </a:extLst>
          </p:cNvPr>
          <p:cNvSpPr txBox="1"/>
          <p:nvPr/>
        </p:nvSpPr>
        <p:spPr>
          <a:xfrm>
            <a:off x="844538" y="1851750"/>
            <a:ext cx="39345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BodyROS2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A3128B-3E5F-8A31-53C7-C6C920BB48CC}"/>
              </a:ext>
            </a:extLst>
          </p:cNvPr>
          <p:cNvSpPr txBox="1"/>
          <p:nvPr/>
        </p:nvSpPr>
        <p:spPr>
          <a:xfrm>
            <a:off x="4856369" y="3084490"/>
            <a:ext cx="383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「ファイル」</a:t>
            </a:r>
            <a:r>
              <a:rPr lang="en-US" altLang="ja-JP" sz="2400" dirty="0"/>
              <a:t>-</a:t>
            </a:r>
            <a:r>
              <a:rPr lang="ja-JP" altLang="en-US" sz="2400" dirty="0"/>
              <a:t>「新規」</a:t>
            </a:r>
            <a:r>
              <a:rPr lang="en-US" altLang="ja-JP" sz="2400" dirty="0"/>
              <a:t>-</a:t>
            </a:r>
            <a:r>
              <a:rPr lang="ja-JP" altLang="en-US" sz="2400" dirty="0"/>
              <a:t>「</a:t>
            </a:r>
            <a:r>
              <a:rPr lang="en-US" altLang="ja-JP" sz="2400" dirty="0"/>
              <a:t>BodyROS2</a:t>
            </a:r>
            <a:r>
              <a:rPr lang="ja-JP" altLang="en-US" sz="2400" dirty="0"/>
              <a:t>」で生成する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11576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FF7F0-DC42-726D-BD6C-36C709D5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効率化のための補足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10AEE0-1AF6-376D-1AB0-1FD1F239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アイテムを使用して外部の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ツールで可視化を行うなら、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上での可視化は必ずしも必要ない</a:t>
            </a:r>
            <a:endParaRPr kumimoji="1" lang="en-US" altLang="ja-JP" dirty="0"/>
          </a:p>
          <a:p>
            <a:r>
              <a:rPr lang="ja-JP" altLang="en-US" dirty="0"/>
              <a:t>可視化の設定を解除しておくことで動作が軽くなる</a:t>
            </a:r>
            <a:endParaRPr lang="en-US" altLang="ja-JP" dirty="0"/>
          </a:p>
          <a:p>
            <a:pPr lvl="1"/>
            <a:r>
              <a:rPr kumimoji="1" lang="en-US" altLang="ja-JP" dirty="0" err="1"/>
              <a:t>GLVisionSimulator</a:t>
            </a:r>
            <a:r>
              <a:rPr kumimoji="1" lang="ja-JP" altLang="en-US" dirty="0"/>
              <a:t>の</a:t>
            </a:r>
            <a:r>
              <a:rPr lang="ja-JP" altLang="en-US" dirty="0"/>
              <a:t>「ビジョンデータの記録」</a:t>
            </a:r>
            <a:r>
              <a:rPr kumimoji="1" lang="ja-JP" altLang="en-US" dirty="0"/>
              <a:t>プロパティを</a:t>
            </a:r>
            <a:r>
              <a:rPr kumimoji="1" lang="en-US" altLang="ja-JP" dirty="0"/>
              <a:t>false</a:t>
            </a:r>
            <a:r>
              <a:rPr kumimoji="1" lang="ja-JP" altLang="en-US" dirty="0"/>
              <a:t>にする</a:t>
            </a:r>
            <a:endParaRPr lang="en-US" altLang="ja-JP" dirty="0"/>
          </a:p>
          <a:p>
            <a:pPr lvl="1"/>
            <a:r>
              <a:rPr kumimoji="1" lang="en-US" altLang="ja-JP" dirty="0" err="1"/>
              <a:t>SensorVisualizer</a:t>
            </a:r>
            <a:r>
              <a:rPr kumimoji="1" lang="ja-JP" altLang="en-US" dirty="0"/>
              <a:t>を削除する</a:t>
            </a:r>
            <a:endParaRPr kumimoji="1" lang="en-US" altLang="ja-JP" dirty="0"/>
          </a:p>
          <a:p>
            <a:pPr lvl="2"/>
            <a:r>
              <a:rPr lang="ja-JP" altLang="en-US" dirty="0"/>
              <a:t>もしくは、</a:t>
            </a:r>
            <a:r>
              <a:rPr kumimoji="1" lang="ja-JP" altLang="en-US" dirty="0"/>
              <a:t>各項目のチェックを外す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936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</a:p>
        </p:txBody>
      </p:sp>
    </p:spTree>
    <p:extLst>
      <p:ext uri="{BB962C8B-B14F-4D97-AF65-F5344CB8AC3E}">
        <p14:creationId xmlns:p14="http://schemas.microsoft.com/office/powerpoint/2010/main" val="256622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8315A3-A0AB-4D20-6666-B6A72F57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ワークスペースセットアップスクリプトの取り込み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5A8D81-2159-051C-EB3D-6BADE3B3703B}"/>
              </a:ext>
            </a:extLst>
          </p:cNvPr>
          <p:cNvSpPr txBox="1"/>
          <p:nvPr/>
        </p:nvSpPr>
        <p:spPr>
          <a:xfrm>
            <a:off x="478717" y="2119965"/>
            <a:ext cx="809436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&gt;&gt; ~/.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1B5D45-F0AC-CC3F-8888-B02A29CA47ED}"/>
              </a:ext>
            </a:extLst>
          </p:cNvPr>
          <p:cNvSpPr txBox="1"/>
          <p:nvPr/>
        </p:nvSpPr>
        <p:spPr>
          <a:xfrm>
            <a:off x="539563" y="3244334"/>
            <a:ext cx="5540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sz="2000" dirty="0"/>
              <a:t>※ </a:t>
            </a:r>
            <a:r>
              <a:rPr lang="ja-JP" altLang="en-US" sz="2000" dirty="0"/>
              <a:t>最初のビルド後に一度設定しておけば</a:t>
            </a:r>
            <a:r>
              <a:rPr lang="en-US" altLang="ja-JP" sz="2000" dirty="0"/>
              <a:t>OK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336962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470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アイテムの出力対象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60745"/>
            <a:ext cx="8118401" cy="415097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関節角度（変位）を</a:t>
            </a:r>
            <a:r>
              <a:rPr kumimoji="1" lang="en-US" altLang="ja-JP" sz="2400" dirty="0"/>
              <a:t>ROS</a:t>
            </a:r>
            <a:r>
              <a:rPr lang="ja-JP" altLang="en-US" sz="2400" dirty="0"/>
              <a:t>トピックとして</a:t>
            </a:r>
            <a:r>
              <a:rPr kumimoji="1" lang="en-US" altLang="ja-JP" sz="2400" dirty="0"/>
              <a:t>Publish</a:t>
            </a:r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</a:t>
            </a:r>
            <a:r>
              <a:rPr lang="en-US" altLang="ja-JP" dirty="0" err="1"/>
              <a:t>joint_states</a:t>
            </a:r>
            <a:endParaRPr lang="en-US" altLang="ja-JP" dirty="0"/>
          </a:p>
          <a:p>
            <a:r>
              <a:rPr kumimoji="1" lang="ja-JP" altLang="en-US" sz="2400" dirty="0"/>
              <a:t>カメラ画像</a:t>
            </a:r>
            <a:endParaRPr kumimoji="1" lang="en-US" altLang="ja-JP" sz="2400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</a:t>
            </a:r>
          </a:p>
          <a:p>
            <a:r>
              <a:rPr lang="ja-JP" altLang="en-US" sz="2400" dirty="0"/>
              <a:t>デプスカメラ画像（ポイントクラウド）</a:t>
            </a:r>
            <a:endParaRPr lang="en-US" altLang="ja-JP" sz="2400" dirty="0"/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/RealSense/</a:t>
            </a:r>
            <a:r>
              <a:rPr lang="en-US" altLang="ja-JP" dirty="0" err="1"/>
              <a:t>point_cloud</a:t>
            </a:r>
            <a:endParaRPr lang="en-US" altLang="ja-JP" dirty="0"/>
          </a:p>
          <a:p>
            <a:r>
              <a:rPr kumimoji="1" lang="ja-JP" altLang="en-US" sz="2400" dirty="0"/>
              <a:t>レンジセンサ距離データ</a:t>
            </a:r>
            <a:endParaRPr kumimoji="1" lang="en-US" altLang="ja-JP" sz="2400" dirty="0"/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/LiDAR/scan</a:t>
            </a:r>
            <a:endParaRPr kumimoji="1" lang="en-US" altLang="ja-JP" dirty="0"/>
          </a:p>
          <a:p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2298505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トピックの確認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67A56B-6090-6427-8B38-6FEAD3FC6A08}"/>
              </a:ext>
            </a:extLst>
          </p:cNvPr>
          <p:cNvSpPr txBox="1"/>
          <p:nvPr/>
        </p:nvSpPr>
        <p:spPr>
          <a:xfrm>
            <a:off x="723117" y="1888644"/>
            <a:ext cx="76977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list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925FFE-4199-24F0-77FD-F18835BE236A}"/>
              </a:ext>
            </a:extLst>
          </p:cNvPr>
          <p:cNvSpPr txBox="1"/>
          <p:nvPr/>
        </p:nvSpPr>
        <p:spPr>
          <a:xfrm>
            <a:off x="723117" y="3205284"/>
            <a:ext cx="76977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list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DB514F-A920-90AD-0E87-3F3B6AFA3AC6}"/>
              </a:ext>
            </a:extLst>
          </p:cNvPr>
          <p:cNvSpPr txBox="1"/>
          <p:nvPr/>
        </p:nvSpPr>
        <p:spPr>
          <a:xfrm>
            <a:off x="903791" y="2682368"/>
            <a:ext cx="6317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“-t” </a:t>
            </a:r>
            <a:r>
              <a:rPr kumimoji="1" lang="ja-JP" altLang="en-US" sz="2000" dirty="0"/>
              <a:t>オプションを付けるとメッセージ型も確認できる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C2245E0-7974-7737-46A7-FD4AA5FB3C9D}"/>
              </a:ext>
            </a:extLst>
          </p:cNvPr>
          <p:cNvSpPr txBox="1"/>
          <p:nvPr/>
        </p:nvSpPr>
        <p:spPr>
          <a:xfrm>
            <a:off x="723117" y="4511707"/>
            <a:ext cx="769776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/LiDAR/scan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LaserScan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/RealSense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/msg/Image]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/RealSense/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point_cloud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/msg/PointCloud2]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JointState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3EABAD-FA80-3A4D-3405-6FE87DCEA6C1}"/>
              </a:ext>
            </a:extLst>
          </p:cNvPr>
          <p:cNvSpPr txBox="1"/>
          <p:nvPr/>
        </p:nvSpPr>
        <p:spPr>
          <a:xfrm>
            <a:off x="894508" y="3976100"/>
            <a:ext cx="337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以下が表示されていれば</a:t>
            </a:r>
            <a:r>
              <a:rPr kumimoji="1" lang="en-US" altLang="ja-JP" sz="2000" dirty="0"/>
              <a:t>OK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30441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トピックのデータの確認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4E42DA-4E3E-8FB5-24A3-C510BFCCD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シミュレーションを開始</a:t>
            </a:r>
            <a:endParaRPr lang="en-US" altLang="ja-JP" dirty="0"/>
          </a:p>
          <a:p>
            <a:r>
              <a:rPr lang="en-US" altLang="ja-JP" dirty="0"/>
              <a:t>“ros2 topic echo” </a:t>
            </a:r>
            <a:r>
              <a:rPr lang="ja-JP" altLang="en-US" dirty="0"/>
              <a:t>コマンドで確認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862559-E84F-6C9C-D228-1AB0741E40FE}"/>
              </a:ext>
            </a:extLst>
          </p:cNvPr>
          <p:cNvSpPr txBox="1"/>
          <p:nvPr/>
        </p:nvSpPr>
        <p:spPr>
          <a:xfrm>
            <a:off x="723117" y="3297166"/>
            <a:ext cx="76977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561F7D-982A-8471-0EFC-E2B0B5D9DDEB}"/>
              </a:ext>
            </a:extLst>
          </p:cNvPr>
          <p:cNvSpPr txBox="1"/>
          <p:nvPr/>
        </p:nvSpPr>
        <p:spPr>
          <a:xfrm>
            <a:off x="723117" y="4299570"/>
            <a:ext cx="76977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/LiDAR/scan</a:t>
            </a:r>
          </a:p>
        </p:txBody>
      </p:sp>
    </p:spTree>
    <p:extLst>
      <p:ext uri="{BB962C8B-B14F-4D97-AF65-F5344CB8AC3E}">
        <p14:creationId xmlns:p14="http://schemas.microsoft.com/office/powerpoint/2010/main" val="9219237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879"/>
            <a:ext cx="7886700" cy="1325563"/>
          </a:xfrm>
        </p:spPr>
        <p:txBody>
          <a:bodyPr/>
          <a:lstStyle/>
          <a:p>
            <a:r>
              <a:rPr lang="ja-JP" altLang="en-US" dirty="0"/>
              <a:t>仮想世界全体情報の</a:t>
            </a:r>
            <a:r>
              <a:rPr lang="en-US" altLang="ja-JP" dirty="0"/>
              <a:t>Publish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2724"/>
            <a:ext cx="7886700" cy="4566382"/>
          </a:xfrm>
        </p:spPr>
        <p:txBody>
          <a:bodyPr>
            <a:normAutofit/>
          </a:bodyPr>
          <a:lstStyle/>
          <a:p>
            <a:r>
              <a:rPr lang="en-US" altLang="ja-JP" dirty="0"/>
              <a:t>World</a:t>
            </a:r>
            <a:r>
              <a:rPr kumimoji="1" lang="en-US" altLang="ja-JP" dirty="0"/>
              <a:t>ROS2</a:t>
            </a:r>
            <a:r>
              <a:rPr kumimoji="1" lang="ja-JP" altLang="en-US" dirty="0"/>
              <a:t>アイテムを追加する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831379-4606-08B9-C80D-9046F2C0A11D}"/>
              </a:ext>
            </a:extLst>
          </p:cNvPr>
          <p:cNvSpPr txBox="1"/>
          <p:nvPr/>
        </p:nvSpPr>
        <p:spPr>
          <a:xfrm>
            <a:off x="1014657" y="2134686"/>
            <a:ext cx="3934558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BodyROS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+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WorldROS2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178080-F173-7F44-9FBB-67E7650A5CBA}"/>
              </a:ext>
            </a:extLst>
          </p:cNvPr>
          <p:cNvSpPr txBox="1"/>
          <p:nvPr/>
        </p:nvSpPr>
        <p:spPr>
          <a:xfrm>
            <a:off x="4966799" y="5375276"/>
            <a:ext cx="3934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「ファイル」</a:t>
            </a:r>
            <a:r>
              <a:rPr lang="en-US" altLang="ja-JP" sz="2400" dirty="0"/>
              <a:t>-</a:t>
            </a:r>
            <a:r>
              <a:rPr lang="ja-JP" altLang="en-US" sz="2400" dirty="0"/>
              <a:t>「新規」</a:t>
            </a:r>
            <a:r>
              <a:rPr lang="en-US" altLang="ja-JP" sz="2400" dirty="0"/>
              <a:t>-</a:t>
            </a:r>
            <a:r>
              <a:rPr lang="ja-JP" altLang="en-US" sz="2400" dirty="0"/>
              <a:t>「</a:t>
            </a:r>
            <a:r>
              <a:rPr lang="en-US" altLang="ja-JP" sz="2400" dirty="0"/>
              <a:t>WorldROS2</a:t>
            </a:r>
            <a:r>
              <a:rPr lang="ja-JP" altLang="en-US" sz="2400" dirty="0"/>
              <a:t>」で生成する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89747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73DEE-D4D3-04F4-2188-BE8BA1D6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Clock</a:t>
            </a:r>
            <a:r>
              <a:rPr kumimoji="1" lang="ja-JP" altLang="en-US" dirty="0"/>
              <a:t>トピック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56326B-C23B-EC8B-8E51-CC761C7F1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409"/>
            <a:ext cx="7886700" cy="4113639"/>
          </a:xfrm>
        </p:spPr>
        <p:txBody>
          <a:bodyPr>
            <a:normAutofit/>
          </a:bodyPr>
          <a:lstStyle/>
          <a:p>
            <a:r>
              <a:rPr lang="en-US" altLang="ja-JP" dirty="0"/>
              <a:t>“/clock”</a:t>
            </a:r>
            <a:r>
              <a:rPr lang="ja-JP" altLang="en-US" dirty="0"/>
              <a:t>トピック</a:t>
            </a:r>
            <a:endParaRPr lang="en-US" altLang="ja-JP" dirty="0"/>
          </a:p>
          <a:p>
            <a:r>
              <a:rPr lang="ja-JP" altLang="en-US" dirty="0"/>
              <a:t>他の</a:t>
            </a:r>
            <a:r>
              <a:rPr lang="en-US" altLang="ja-JP" dirty="0"/>
              <a:t>ROS</a:t>
            </a:r>
            <a:r>
              <a:rPr lang="ja-JP" altLang="en-US" dirty="0"/>
              <a:t>ノードと時刻を共有（同期）</a:t>
            </a:r>
            <a:endParaRPr lang="en-US" altLang="ja-JP" dirty="0"/>
          </a:p>
          <a:p>
            <a:r>
              <a:rPr lang="en-US" altLang="ja-JP" dirty="0"/>
              <a:t>WorldROS2</a:t>
            </a:r>
            <a:r>
              <a:rPr lang="ja-JP" altLang="en-US" dirty="0"/>
              <a:t>アイテムが</a:t>
            </a:r>
            <a:r>
              <a:rPr lang="en-US" altLang="ja-JP" dirty="0"/>
              <a:t>Publish</a:t>
            </a:r>
          </a:p>
          <a:p>
            <a:r>
              <a:rPr lang="en-US" altLang="ja-JP" dirty="0"/>
              <a:t>“</a:t>
            </a:r>
            <a:r>
              <a:rPr lang="en-US" altLang="ja-JP" dirty="0" err="1"/>
              <a:t>rosgraph_msgs</a:t>
            </a:r>
            <a:r>
              <a:rPr lang="en-US" altLang="ja-JP" dirty="0"/>
              <a:t>/msg/Clock”</a:t>
            </a:r>
            <a:r>
              <a:rPr lang="ja-JP" altLang="en-US" dirty="0"/>
              <a:t>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利用方法</a:t>
            </a:r>
            <a:endParaRPr lang="en-US" altLang="ja-JP" dirty="0"/>
          </a:p>
          <a:p>
            <a:pPr lvl="1"/>
            <a:r>
              <a:rPr lang="ja-JP" altLang="en-US" dirty="0"/>
              <a:t>時刻を必要とするノードの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パラメータ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use_sim_time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</a:t>
            </a:r>
            <a:r>
              <a:rPr kumimoji="1" lang="en-US" altLang="ja-JP" dirty="0"/>
              <a:t>true</a:t>
            </a:r>
            <a:r>
              <a:rPr kumimoji="1" lang="ja-JP" altLang="en-US" dirty="0"/>
              <a:t>にセットする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05588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4B401-448F-B1D0-8428-91EC1991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プロジェクト</a:t>
            </a:r>
            <a:r>
              <a:rPr lang="en-US" altLang="ja-JP" sz="4000" dirty="0"/>
              <a:t>&amp;Launch</a:t>
            </a:r>
            <a:r>
              <a:rPr lang="ja-JP" altLang="en-US" sz="4000" dirty="0"/>
              <a:t>ファイル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5F0D77-ADB2-111B-62B6-65FF4B48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プロジェクトファイルを保存</a:t>
            </a:r>
            <a:endParaRPr lang="en-US" altLang="ja-JP" dirty="0"/>
          </a:p>
          <a:p>
            <a:pPr lvl="1"/>
            <a:r>
              <a:rPr lang="en-US" altLang="ja-JP" dirty="0"/>
              <a:t>“project/</a:t>
            </a:r>
            <a:r>
              <a:rPr lang="en-US" altLang="ja-JP" dirty="0" err="1"/>
              <a:t>mobile_robot_sensors_publish.cnoid</a:t>
            </a:r>
            <a:r>
              <a:rPr lang="en-US" altLang="ja-JP" dirty="0"/>
              <a:t>”</a:t>
            </a:r>
          </a:p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ファイルを作成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“launch/sensors_publish_launch.xml”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5883E2-04F6-B24E-FF1B-CF8DD9BBA3E5}"/>
              </a:ext>
            </a:extLst>
          </p:cNvPr>
          <p:cNvSpPr txBox="1"/>
          <p:nvPr/>
        </p:nvSpPr>
        <p:spPr>
          <a:xfrm>
            <a:off x="990226" y="5976908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同名の完成版ファイルが</a:t>
            </a:r>
            <a:r>
              <a:rPr kumimoji="1" lang="ja-JP" altLang="en-US" sz="2000" dirty="0"/>
              <a:t>お手本パッケージにあります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4AE7F2-1132-E7C1-E08C-5E070799945C}"/>
              </a:ext>
            </a:extLst>
          </p:cNvPr>
          <p:cNvSpPr txBox="1"/>
          <p:nvPr/>
        </p:nvSpPr>
        <p:spPr>
          <a:xfrm>
            <a:off x="789632" y="3760665"/>
            <a:ext cx="755587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mobile_robot_sensors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_publish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</p:spTree>
    <p:extLst>
      <p:ext uri="{BB962C8B-B14F-4D97-AF65-F5344CB8AC3E}">
        <p14:creationId xmlns:p14="http://schemas.microsoft.com/office/powerpoint/2010/main" val="57727741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43191D-9A06-AC0E-4ACB-D25F33D3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による</a:t>
            </a:r>
            <a:r>
              <a:rPr lang="ja-JP" altLang="en-US" dirty="0"/>
              <a:t>状態</a:t>
            </a:r>
            <a:r>
              <a:rPr kumimoji="1" lang="ja-JP" altLang="en-US" dirty="0"/>
              <a:t>表示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E02A75-0730-6F20-D357-05EEA8CB3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の可視化・操作ツール</a:t>
            </a:r>
            <a:endParaRPr kumimoji="1" lang="en-US" altLang="ja-JP" dirty="0"/>
          </a:p>
          <a:p>
            <a:r>
              <a:rPr kumimoji="1" lang="ja-JP" altLang="en-US" dirty="0"/>
              <a:t>センサデータのトピックも可視化できる</a:t>
            </a:r>
            <a:endParaRPr kumimoji="1" lang="en-US" altLang="ja-JP" dirty="0"/>
          </a:p>
        </p:txBody>
      </p:sp>
      <p:pic>
        <p:nvPicPr>
          <p:cNvPr id="5" name="図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77552A5D-3084-2EEE-1DAF-7AE1C3A9F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79" y="2881649"/>
            <a:ext cx="4524264" cy="34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256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0AD409-C080-C467-1D17-928D658C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利用の手順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B5570C-05D5-8FDF-C0E1-F1567538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可視化したい情報が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トピックとして</a:t>
            </a:r>
            <a:r>
              <a:rPr kumimoji="1" lang="en-US" altLang="ja-JP" dirty="0"/>
              <a:t>publish</a:t>
            </a:r>
            <a:r>
              <a:rPr kumimoji="1" lang="ja-JP" altLang="en-US" dirty="0"/>
              <a:t>されるようにする</a:t>
            </a:r>
            <a:endParaRPr kumimoji="1" lang="en-US" altLang="ja-JP" dirty="0"/>
          </a:p>
          <a:p>
            <a:r>
              <a:rPr kumimoji="1" lang="ja-JP" altLang="en-US" dirty="0"/>
              <a:t>ロボットモデルの可視化を行う場合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対象のロボットモデルの</a:t>
            </a:r>
            <a:r>
              <a:rPr kumimoji="1" lang="en-US" altLang="ja-JP" b="1" dirty="0">
                <a:solidFill>
                  <a:srgbClr val="FF0000"/>
                </a:solidFill>
              </a:rPr>
              <a:t>URDF</a:t>
            </a:r>
            <a:r>
              <a:rPr kumimoji="1" lang="ja-JP" altLang="en-US" dirty="0"/>
              <a:t>を用意する</a:t>
            </a:r>
            <a:endParaRPr kumimoji="1" lang="en-US" altLang="ja-JP" dirty="0"/>
          </a:p>
          <a:p>
            <a:pPr lvl="1"/>
            <a:r>
              <a:rPr lang="en-US" altLang="ja-JP" dirty="0" err="1"/>
              <a:t>robot_state_publisher</a:t>
            </a:r>
            <a:r>
              <a:rPr lang="ja-JP" altLang="en-US" dirty="0"/>
              <a:t>ノードを起動する</a:t>
            </a:r>
            <a:endParaRPr kumimoji="1" lang="en-US" altLang="ja-JP" dirty="0"/>
          </a:p>
          <a:p>
            <a:r>
              <a:rPr lang="ja-JP" altLang="en-US" dirty="0"/>
              <a:t>可視化の項目を</a:t>
            </a:r>
            <a:r>
              <a:rPr lang="en-US" altLang="ja-JP" dirty="0" err="1"/>
              <a:t>rviz</a:t>
            </a:r>
            <a:r>
              <a:rPr lang="ja-JP" altLang="en-US" dirty="0"/>
              <a:t>の</a:t>
            </a:r>
            <a:r>
              <a:rPr lang="en-US" altLang="ja-JP" dirty="0"/>
              <a:t>GUI</a:t>
            </a:r>
            <a:r>
              <a:rPr lang="ja-JP" altLang="en-US" dirty="0"/>
              <a:t>で追加する</a:t>
            </a:r>
            <a:endParaRPr lang="en-US" altLang="ja-JP" dirty="0"/>
          </a:p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の状態を</a:t>
            </a:r>
            <a:r>
              <a:rPr kumimoji="1" lang="en-US" altLang="ja-JP" dirty="0"/>
              <a:t>config</a:t>
            </a:r>
            <a:r>
              <a:rPr kumimoji="1" lang="ja-JP" altLang="en-US" dirty="0"/>
              <a:t>ファイルとして保存する</a:t>
            </a:r>
            <a:endParaRPr kumimoji="1" lang="en-US" altLang="ja-JP" dirty="0"/>
          </a:p>
          <a:p>
            <a:r>
              <a:rPr lang="ja-JP" altLang="en-US" dirty="0"/>
              <a:t>パラメータと</a:t>
            </a:r>
            <a:r>
              <a:rPr lang="en-US" altLang="ja-JP" dirty="0"/>
              <a:t>config</a:t>
            </a:r>
            <a:r>
              <a:rPr lang="ja-JP" altLang="en-US" dirty="0"/>
              <a:t>ファイルを指定して起動する</a:t>
            </a:r>
            <a:r>
              <a:rPr lang="en-US" altLang="ja-JP" dirty="0"/>
              <a:t>launch</a:t>
            </a:r>
            <a:r>
              <a:rPr lang="ja-JP" altLang="en-US" dirty="0"/>
              <a:t>ファイルを作成する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390213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Part16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URDF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79564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4AA71-95C5-0E46-0B61-40220209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URDF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EA13A4-4D04-73D0-4DD4-7403D6BA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ROS</a:t>
            </a:r>
            <a:r>
              <a:rPr kumimoji="1" lang="ja-JP" altLang="en-US" sz="2400" dirty="0"/>
              <a:t>標準のモデルファイル記述形式</a:t>
            </a:r>
            <a:endParaRPr kumimoji="1" lang="en-US" altLang="ja-JP" sz="2400" dirty="0"/>
          </a:p>
          <a:p>
            <a:r>
              <a:rPr lang="ja-JP" altLang="en-US" sz="2400" dirty="0"/>
              <a:t>多くのロボットモデルが</a:t>
            </a:r>
            <a:r>
              <a:rPr lang="en-US" altLang="ja-JP" sz="2400" dirty="0"/>
              <a:t>URDF</a:t>
            </a:r>
            <a:r>
              <a:rPr lang="ja-JP" altLang="en-US" sz="2400" dirty="0"/>
              <a:t>で配布されている</a:t>
            </a:r>
            <a:endParaRPr lang="en-US" altLang="ja-JP" sz="2400" dirty="0"/>
          </a:p>
          <a:p>
            <a:r>
              <a:rPr kumimoji="1" lang="en-US" altLang="ja-JP" sz="2400" dirty="0"/>
              <a:t>ROS</a:t>
            </a:r>
            <a:r>
              <a:rPr kumimoji="1" lang="ja-JP" altLang="en-US" sz="2400" dirty="0"/>
              <a:t>の機能を使用する際に必要となることが多い</a:t>
            </a:r>
          </a:p>
        </p:txBody>
      </p:sp>
    </p:spTree>
    <p:extLst>
      <p:ext uri="{BB962C8B-B14F-4D97-AF65-F5344CB8AC3E}">
        <p14:creationId xmlns:p14="http://schemas.microsoft.com/office/powerpoint/2010/main" val="196376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118F2-3A9B-A2AA-F56B-E2082500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062C41-CB82-9490-F71D-8D8B9563C7EB}"/>
              </a:ext>
            </a:extLst>
          </p:cNvPr>
          <p:cNvSpPr txBox="1"/>
          <p:nvPr/>
        </p:nvSpPr>
        <p:spPr>
          <a:xfrm>
            <a:off x="769702" y="1697620"/>
            <a:ext cx="76933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choreonoid_ros choreonoid</a:t>
            </a:r>
            <a:endParaRPr lang="ja-JP" altLang="en-US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C1DE6E4-78FD-2EC2-1F3C-D05AFBD58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9" y="2487910"/>
            <a:ext cx="6701622" cy="40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1669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368EF4-EAAD-8648-8FDC-568BA56B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ファイル </a:t>
            </a:r>
            <a:r>
              <a:rPr kumimoji="1" lang="en-US" altLang="ja-JP" dirty="0"/>
              <a:t>vs URDF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DD0F3C-33BD-784B-30F7-7ACE551A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Body</a:t>
            </a:r>
            <a:endParaRPr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上の要素を全て記述できる</a:t>
            </a:r>
            <a:endParaRPr lang="en-US" altLang="ja-JP" dirty="0"/>
          </a:p>
          <a:p>
            <a:pPr lvl="2"/>
            <a:r>
              <a:rPr lang="en-US" altLang="ja-JP" dirty="0"/>
              <a:t>URDF</a:t>
            </a:r>
            <a:r>
              <a:rPr lang="ja-JP" altLang="en-US" dirty="0"/>
              <a:t>の標準仕様ではセンサを記述できない</a:t>
            </a:r>
            <a:endParaRPr lang="en-US" altLang="ja-JP" dirty="0"/>
          </a:p>
          <a:p>
            <a:pPr lvl="1"/>
            <a:r>
              <a:rPr lang="en-US" altLang="ja-JP" dirty="0"/>
              <a:t>URDF</a:t>
            </a:r>
            <a:r>
              <a:rPr lang="ja-JP" altLang="en-US" dirty="0"/>
              <a:t>よりも簡潔な記述になる</a:t>
            </a:r>
            <a:endParaRPr lang="en-US" altLang="ja-JP" dirty="0"/>
          </a:p>
          <a:p>
            <a:pPr lvl="1"/>
            <a:r>
              <a:rPr lang="en-US" altLang="ja-JP" dirty="0"/>
              <a:t>YAML</a:t>
            </a:r>
            <a:r>
              <a:rPr lang="ja-JP" altLang="en-US" dirty="0"/>
              <a:t>で記述</a:t>
            </a:r>
            <a:endParaRPr lang="en-US" altLang="ja-JP" dirty="0"/>
          </a:p>
          <a:p>
            <a:r>
              <a:rPr lang="en-US" altLang="ja-JP" dirty="0"/>
              <a:t>URDF</a:t>
            </a:r>
          </a:p>
          <a:p>
            <a:pPr lvl="1"/>
            <a:r>
              <a:rPr lang="ja-JP" altLang="en-US" dirty="0"/>
              <a:t>既存資産の活用</a:t>
            </a:r>
            <a:endParaRPr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で必要となることが多い</a:t>
            </a:r>
            <a:endParaRPr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で記述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40377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14F249-E24F-8D6A-A399-299DE129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92"/>
            <a:ext cx="7886700" cy="1325563"/>
          </a:xfrm>
        </p:spPr>
        <p:txBody>
          <a:bodyPr/>
          <a:lstStyle/>
          <a:p>
            <a:r>
              <a:rPr lang="ja-JP" altLang="en-US" dirty="0"/>
              <a:t>モバイルロボットの</a:t>
            </a:r>
            <a:r>
              <a:rPr lang="en-US" altLang="ja-JP" dirty="0"/>
              <a:t>URDF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43E1A3-8D97-2798-B93B-CC8D34B69C8A}"/>
              </a:ext>
            </a:extLst>
          </p:cNvPr>
          <p:cNvSpPr txBox="1"/>
          <p:nvPr/>
        </p:nvSpPr>
        <p:spPr>
          <a:xfrm>
            <a:off x="253409" y="1233118"/>
            <a:ext cx="8637182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&lt;?xml version="1.0"?&gt;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&lt;robot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&lt;link name="Chassis"&gt;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&lt;inertial&gt;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&lt;origin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rpy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 0 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xyz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="-0.08 0 0.08"/&gt;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&lt;mass value="14.0"/&gt;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&lt;inertia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="0.1"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iyy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="0.17"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iyz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izz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="0.22"/&gt;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&lt;/inertial&gt;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&lt;visual&gt;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&lt;mesh filename="package://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&lt;/geometry&gt;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&lt;/visual&gt;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&lt;collision&gt;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&lt;mesh filename="package://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&lt;/geometry&gt;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&lt;/collision&gt;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&lt;/link&gt;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&lt;link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&lt;inertial&gt;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&lt;mass value="0.8"/&gt;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  <a:endParaRPr lang="ja-JP" altLang="en-US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E7ED7E-6DB5-B1CF-2B0A-7D12FBE4B018}"/>
              </a:ext>
            </a:extLst>
          </p:cNvPr>
          <p:cNvSpPr txBox="1"/>
          <p:nvPr/>
        </p:nvSpPr>
        <p:spPr>
          <a:xfrm>
            <a:off x="3361662" y="5514753"/>
            <a:ext cx="546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※ </a:t>
            </a:r>
            <a:r>
              <a:rPr lang="ja-JP" altLang="en-US" sz="2400" dirty="0"/>
              <a:t>お手本パッケージの     </a:t>
            </a:r>
            <a:r>
              <a:rPr lang="en-US" altLang="ja-JP" sz="2400" dirty="0"/>
              <a:t>“model/</a:t>
            </a:r>
            <a:r>
              <a:rPr lang="en-US" altLang="ja-JP" sz="2400" dirty="0" err="1"/>
              <a:t>mobile_robot_sensors.urdf</a:t>
            </a:r>
            <a:r>
              <a:rPr lang="en-US" altLang="ja-JP" sz="2400" dirty="0"/>
              <a:t>”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564358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4000A-24E8-F992-285B-9969DD1D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URDF</a:t>
            </a:r>
            <a:r>
              <a:rPr kumimoji="1" lang="ja-JP" altLang="en-US" dirty="0"/>
              <a:t>ファイルの読み込み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12552D-65A1-0C0E-EEBD-95480A0D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「ファイル」</a:t>
            </a:r>
            <a:r>
              <a:rPr kumimoji="1" lang="en-US" altLang="ja-JP" dirty="0"/>
              <a:t>―</a:t>
            </a:r>
            <a:r>
              <a:rPr kumimoji="1" lang="ja-JP" altLang="en-US" dirty="0"/>
              <a:t>「読み込み」</a:t>
            </a:r>
            <a:r>
              <a:rPr kumimoji="1" lang="en-US" altLang="ja-JP" dirty="0"/>
              <a:t>―</a:t>
            </a:r>
            <a:r>
              <a:rPr kumimoji="1" lang="ja-JP" altLang="en-US" dirty="0"/>
              <a:t>「ボディ」</a:t>
            </a:r>
            <a:endParaRPr kumimoji="1" lang="en-US" altLang="ja-JP" dirty="0"/>
          </a:p>
          <a:p>
            <a:r>
              <a:rPr lang="ja-JP" altLang="en-US" dirty="0"/>
              <a:t>ダイアログ下部の「ファイルの種類」コンボボックスで「</a:t>
            </a:r>
            <a:r>
              <a:rPr lang="en-US" altLang="ja-JP" dirty="0"/>
              <a:t>URDF</a:t>
            </a:r>
            <a:r>
              <a:rPr lang="ja-JP" altLang="en-US" dirty="0"/>
              <a:t>」を選択</a:t>
            </a:r>
            <a:endParaRPr lang="en-US" altLang="ja-JP" dirty="0"/>
          </a:p>
          <a:p>
            <a:r>
              <a:rPr kumimoji="1" lang="en-US" altLang="ja-JP" dirty="0"/>
              <a:t>URDF</a:t>
            </a:r>
            <a:r>
              <a:rPr kumimoji="1" lang="ja-JP" altLang="en-US" dirty="0"/>
              <a:t>（</a:t>
            </a:r>
            <a:r>
              <a:rPr kumimoji="1" lang="en-US" altLang="ja-JP" dirty="0" err="1"/>
              <a:t>xacro</a:t>
            </a:r>
            <a:r>
              <a:rPr kumimoji="1" lang="en-US" altLang="ja-JP" dirty="0"/>
              <a:t>)</a:t>
            </a:r>
            <a:r>
              <a:rPr kumimoji="1" lang="ja-JP" altLang="en-US" dirty="0"/>
              <a:t>ファイルを選択</a:t>
            </a:r>
          </a:p>
        </p:txBody>
      </p:sp>
    </p:spTree>
    <p:extLst>
      <p:ext uri="{BB962C8B-B14F-4D97-AF65-F5344CB8AC3E}">
        <p14:creationId xmlns:p14="http://schemas.microsoft.com/office/powerpoint/2010/main" val="39709295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76CE21-80DE-1597-36BE-89E284C0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 &lt;-&gt; URDF </a:t>
            </a:r>
            <a:r>
              <a:rPr kumimoji="1" lang="ja-JP" altLang="en-US" dirty="0"/>
              <a:t>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1C0B5E-B0EF-8EB6-A56B-7B67951D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URDF </a:t>
            </a:r>
            <a:r>
              <a:rPr lang="ja-JP" altLang="en-US" dirty="0"/>
              <a:t>→</a:t>
            </a:r>
            <a:r>
              <a:rPr lang="en-US" altLang="ja-JP" dirty="0"/>
              <a:t> Body</a:t>
            </a:r>
          </a:p>
          <a:p>
            <a:pPr lvl="1"/>
            <a:r>
              <a:rPr kumimoji="1" lang="en-US" altLang="ja-JP" dirty="0"/>
              <a:t>URDF</a:t>
            </a:r>
            <a:r>
              <a:rPr lang="ja-JP" altLang="en-US" dirty="0"/>
              <a:t>を</a:t>
            </a:r>
            <a:r>
              <a:rPr kumimoji="1" lang="ja-JP" altLang="en-US" dirty="0"/>
              <a:t>読み込んで</a:t>
            </a:r>
            <a:r>
              <a:rPr kumimoji="1" lang="en-US" altLang="ja-JP" dirty="0"/>
              <a:t>Body</a:t>
            </a:r>
            <a:r>
              <a:rPr kumimoji="1" lang="ja-JP" altLang="en-US" dirty="0"/>
              <a:t>形式で保存する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Body </a:t>
            </a:r>
            <a:r>
              <a:rPr lang="ja-JP" altLang="en-US" dirty="0"/>
              <a:t>→</a:t>
            </a:r>
            <a:r>
              <a:rPr kumimoji="1" lang="en-US" altLang="ja-JP" dirty="0"/>
              <a:t> URDF</a:t>
            </a:r>
          </a:p>
          <a:p>
            <a:pPr lvl="1"/>
            <a:r>
              <a:rPr lang="en-US" altLang="ja-JP" dirty="0"/>
              <a:t>body2urdf</a:t>
            </a:r>
            <a:r>
              <a:rPr lang="ja-JP" altLang="en-US" dirty="0"/>
              <a:t>コマンドで変換する</a:t>
            </a:r>
            <a:endParaRPr lang="en-US" altLang="ja-JP" dirty="0"/>
          </a:p>
          <a:p>
            <a:pPr lvl="2"/>
            <a:r>
              <a:rPr lang="en-US" altLang="ja-JP" dirty="0"/>
              <a:t>“feature/</a:t>
            </a:r>
            <a:r>
              <a:rPr lang="en-US" altLang="ja-JP" dirty="0" err="1"/>
              <a:t>urdf</a:t>
            </a:r>
            <a:r>
              <a:rPr lang="en-US" altLang="ja-JP" dirty="0"/>
              <a:t>-writer” </a:t>
            </a:r>
            <a:r>
              <a:rPr lang="ja-JP" altLang="en-US" dirty="0"/>
              <a:t>ブランチで開発中</a:t>
            </a:r>
            <a:endParaRPr lang="en-US" altLang="ja-JP" dirty="0"/>
          </a:p>
          <a:p>
            <a:pPr lvl="2"/>
            <a:r>
              <a:rPr lang="ja-JP" altLang="en-US" dirty="0"/>
              <a:t>現状ではメッシュファイルへの参照を書き出す部分が不完全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6553071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Part17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による可視化</a:t>
            </a:r>
          </a:p>
        </p:txBody>
      </p:sp>
    </p:spTree>
    <p:extLst>
      <p:ext uri="{BB962C8B-B14F-4D97-AF65-F5344CB8AC3E}">
        <p14:creationId xmlns:p14="http://schemas.microsoft.com/office/powerpoint/2010/main" val="69883392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0ED65B5-F312-FD0D-7766-1391377A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の起動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84188F-D562-5CD3-0883-E033113C3C16}"/>
              </a:ext>
            </a:extLst>
          </p:cNvPr>
          <p:cNvSpPr txBox="1"/>
          <p:nvPr/>
        </p:nvSpPr>
        <p:spPr>
          <a:xfrm>
            <a:off x="628650" y="2484011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rviz2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rviz2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E4FDFE-191E-760D-5710-DD78AFF2074F}"/>
              </a:ext>
            </a:extLst>
          </p:cNvPr>
          <p:cNvSpPr txBox="1"/>
          <p:nvPr/>
        </p:nvSpPr>
        <p:spPr>
          <a:xfrm>
            <a:off x="628650" y="1838280"/>
            <a:ext cx="6957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以下のコマンドで起動（</a:t>
            </a:r>
            <a:r>
              <a:rPr lang="en-US" altLang="ja-JP" sz="2400" dirty="0"/>
              <a:t>ROS 2</a:t>
            </a:r>
            <a:r>
              <a:rPr lang="ja-JP" altLang="en-US" sz="2400" dirty="0"/>
              <a:t>では</a:t>
            </a:r>
            <a:r>
              <a:rPr lang="en-US" altLang="ja-JP" sz="2400" dirty="0"/>
              <a:t>rviz2</a:t>
            </a:r>
            <a:r>
              <a:rPr lang="ja-JP" altLang="en-US" sz="2400" dirty="0"/>
              <a:t>になる）</a:t>
            </a:r>
            <a:endParaRPr lang="en-US" altLang="ja-JP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F957A5-6F8E-1C70-A3EF-E6DFF62DC365}"/>
              </a:ext>
            </a:extLst>
          </p:cNvPr>
          <p:cNvSpPr txBox="1"/>
          <p:nvPr/>
        </p:nvSpPr>
        <p:spPr>
          <a:xfrm>
            <a:off x="628650" y="4417975"/>
            <a:ext cx="76589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sensors_publish_launch.xml 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7423D5-A19B-68F7-2979-D0AD12AE85B8}"/>
              </a:ext>
            </a:extLst>
          </p:cNvPr>
          <p:cNvSpPr txBox="1"/>
          <p:nvPr/>
        </p:nvSpPr>
        <p:spPr>
          <a:xfrm>
            <a:off x="628650" y="3772244"/>
            <a:ext cx="7063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シミュレーションとセンサデータの</a:t>
            </a:r>
            <a:r>
              <a:rPr lang="en-US" altLang="ja-JP" sz="2400" dirty="0"/>
              <a:t>publish</a:t>
            </a:r>
            <a:r>
              <a:rPr lang="ja-JP" altLang="en-US" sz="2400" dirty="0"/>
              <a:t>を開始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72453658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1A31A-519C-B726-B379-5E4F909C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何か可視化してみる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9936E2-0924-7086-44A8-CB8FBB3C0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9" y="1028545"/>
            <a:ext cx="7991341" cy="54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74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8CF2-7326-C1DC-9890-630DF4AF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カメラ画像の可視化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5EC3DB-06A6-0FC9-435B-A4DCFAA7E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左下の</a:t>
            </a:r>
            <a:r>
              <a:rPr kumimoji="1" lang="en-US" altLang="ja-JP" dirty="0"/>
              <a:t>”Add”</a:t>
            </a:r>
            <a:r>
              <a:rPr kumimoji="1" lang="ja-JP" altLang="en-US" dirty="0"/>
              <a:t>ボタンを押す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“Image” </a:t>
            </a:r>
            <a:r>
              <a:rPr kumimoji="1" lang="ja-JP" altLang="en-US" dirty="0"/>
              <a:t>を選択して </a:t>
            </a:r>
            <a:r>
              <a:rPr kumimoji="1" lang="en-US" altLang="ja-JP" dirty="0"/>
              <a:t>“OK”</a:t>
            </a:r>
          </a:p>
          <a:p>
            <a:pPr lvl="1"/>
            <a:r>
              <a:rPr kumimoji="1" lang="ja-JP" altLang="en-US" dirty="0"/>
              <a:t>左側パネルに </a:t>
            </a:r>
            <a:r>
              <a:rPr kumimoji="1" lang="en-US" altLang="ja-JP" dirty="0"/>
              <a:t>“Image” </a:t>
            </a:r>
            <a:r>
              <a:rPr lang="ja-JP" altLang="en-US" dirty="0"/>
              <a:t>のツリーが追加される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Image</a:t>
            </a:r>
            <a:r>
              <a:rPr kumimoji="1" lang="ja-JP" altLang="en-US" dirty="0"/>
              <a:t>の</a:t>
            </a:r>
            <a:r>
              <a:rPr kumimoji="1" lang="en-US" altLang="ja-JP" dirty="0"/>
              <a:t>”Topic”</a:t>
            </a:r>
            <a:r>
              <a:rPr kumimoji="1" lang="ja-JP" altLang="en-US" dirty="0"/>
              <a:t>に対象</a:t>
            </a:r>
            <a:r>
              <a:rPr lang="ja-JP" altLang="en-US" dirty="0"/>
              <a:t>トピックを指定</a:t>
            </a:r>
            <a:endParaRPr lang="en-US" altLang="ja-JP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左下の領域に画像が表示される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737592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8CF2-7326-C1DC-9890-630DF4AF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LiDAR</a:t>
            </a:r>
            <a:r>
              <a:rPr kumimoji="1" lang="ja-JP" altLang="en-US" dirty="0"/>
              <a:t>データの可視化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5EC3DB-06A6-0FC9-435B-A4DCFAA7E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左下の</a:t>
            </a:r>
            <a:r>
              <a:rPr kumimoji="1" lang="en-US" altLang="ja-JP" dirty="0"/>
              <a:t>”Add”</a:t>
            </a:r>
            <a:r>
              <a:rPr kumimoji="1" lang="ja-JP" altLang="en-US" dirty="0"/>
              <a:t>ボタンを押す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“</a:t>
            </a:r>
            <a:r>
              <a:rPr kumimoji="1" lang="en-US" altLang="ja-JP" dirty="0" err="1"/>
              <a:t>LaserScan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を選択して </a:t>
            </a:r>
            <a:r>
              <a:rPr kumimoji="1" lang="en-US" altLang="ja-JP" dirty="0"/>
              <a:t>“OK”</a:t>
            </a:r>
          </a:p>
          <a:p>
            <a:pPr lvl="1"/>
            <a:r>
              <a:rPr kumimoji="1" lang="ja-JP" altLang="en-US" dirty="0"/>
              <a:t>左側パネルに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LaserScan</a:t>
            </a:r>
            <a:r>
              <a:rPr kumimoji="1" lang="en-US" altLang="ja-JP" dirty="0"/>
              <a:t>” </a:t>
            </a:r>
            <a:r>
              <a:rPr lang="ja-JP" altLang="en-US" dirty="0"/>
              <a:t>のツリーが追加される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LaserScan</a:t>
            </a:r>
            <a:r>
              <a:rPr kumimoji="1" lang="ja-JP" altLang="en-US" dirty="0"/>
              <a:t>の</a:t>
            </a:r>
            <a:r>
              <a:rPr kumimoji="1" lang="en-US" altLang="ja-JP" dirty="0"/>
              <a:t>”Topic”</a:t>
            </a:r>
            <a:r>
              <a:rPr kumimoji="1" lang="ja-JP" altLang="en-US" dirty="0"/>
              <a:t>に</a:t>
            </a:r>
            <a:r>
              <a:rPr lang="ja-JP" altLang="en-US" dirty="0"/>
              <a:t>対象トピックを指定</a:t>
            </a:r>
            <a:endParaRPr lang="en-US" altLang="ja-JP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/LiDAR/scan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上にある</a:t>
            </a:r>
            <a:r>
              <a:rPr kumimoji="1" lang="en-US" altLang="ja-JP" dirty="0"/>
              <a:t>”Global Options” 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“Fixed Frame”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“LiDAR”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中央の領域に</a:t>
            </a:r>
            <a:r>
              <a:rPr lang="en-US" altLang="ja-JP" dirty="0"/>
              <a:t>LiDAR</a:t>
            </a:r>
            <a:r>
              <a:rPr lang="ja-JP" altLang="en-US" dirty="0"/>
              <a:t>データが表示される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59774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B2AFC-6FCD-89C0-C681-2C33C10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ロボットモデルの導入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503554-D65A-2E6B-D80C-937480D3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ロボットモデルの表示</a:t>
            </a:r>
            <a:endParaRPr lang="en-US" altLang="ja-JP" dirty="0"/>
          </a:p>
          <a:p>
            <a:r>
              <a:rPr lang="ja-JP" altLang="en-US" dirty="0"/>
              <a:t>センサデータの位置合わせ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必要な情報</a:t>
            </a:r>
            <a:endParaRPr kumimoji="1" lang="en-US" altLang="ja-JP" dirty="0"/>
          </a:p>
          <a:p>
            <a:pPr lvl="1"/>
            <a:r>
              <a:rPr lang="ja-JP" altLang="en-US" dirty="0"/>
              <a:t>ロボットの</a:t>
            </a:r>
            <a:r>
              <a:rPr lang="en-US" altLang="ja-JP" dirty="0"/>
              <a:t>URDF</a:t>
            </a:r>
          </a:p>
          <a:p>
            <a:pPr lvl="1"/>
            <a:r>
              <a:rPr kumimoji="1" lang="ja-JP" altLang="en-US" dirty="0"/>
              <a:t>各リンクの位置姿勢</a:t>
            </a:r>
            <a:endParaRPr kumimoji="1" lang="en-US" altLang="ja-JP" dirty="0"/>
          </a:p>
          <a:p>
            <a:pPr lvl="2"/>
            <a:r>
              <a:rPr lang="ja-JP" altLang="en-US" dirty="0"/>
              <a:t>センサの位置姿勢を含む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robot_state_publisher</a:t>
            </a:r>
            <a:r>
              <a:rPr lang="ja-JP" altLang="en-US" dirty="0"/>
              <a:t>を使用する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472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6D2EF-30C5-5638-0A0D-CBF076E7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サンプルの実行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A68BAD-273D-CA3F-112D-CF1CD7A4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メニューの「ファイル」</a:t>
            </a:r>
            <a:r>
              <a:rPr kumimoji="1" lang="en-US" altLang="ja-JP" dirty="0"/>
              <a:t>-</a:t>
            </a:r>
            <a:r>
              <a:rPr kumimoji="1" lang="ja-JP" altLang="en-US" dirty="0"/>
              <a:t>「プロジェクトを開く」を選択</a:t>
            </a:r>
            <a:endParaRPr kumimoji="1" lang="en-US" altLang="ja-JP" dirty="0"/>
          </a:p>
          <a:p>
            <a:r>
              <a:rPr lang="en-US" altLang="ja-JP" dirty="0"/>
              <a:t>“choreonoid-2.x” – “project” </a:t>
            </a:r>
            <a:r>
              <a:rPr lang="ja-JP" altLang="en-US" dirty="0"/>
              <a:t>のディレクトリから、サンプルプロジェクト</a:t>
            </a:r>
            <a:r>
              <a:rPr lang="en-US" altLang="ja-JP" dirty="0"/>
              <a:t>(.</a:t>
            </a:r>
            <a:r>
              <a:rPr lang="en-US" altLang="ja-JP" dirty="0" err="1"/>
              <a:t>cnoid</a:t>
            </a:r>
            <a:r>
              <a:rPr lang="ja-JP" altLang="en-US" dirty="0"/>
              <a:t>ファイル）を開く</a:t>
            </a:r>
            <a:endParaRPr lang="en-US" altLang="ja-JP" dirty="0"/>
          </a:p>
          <a:p>
            <a:r>
              <a:rPr kumimoji="1" lang="ja-JP" altLang="en-US" dirty="0"/>
              <a:t>シミュレーション開始ボタンを押す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34188285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C53EF-7823-D4A9-D406-74FB0C92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01" y="35467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ロボットモデル表示の流れ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61C5C7-9F69-D308-EB9A-636B6A378EF9}"/>
              </a:ext>
            </a:extLst>
          </p:cNvPr>
          <p:cNvSpPr txBox="1"/>
          <p:nvPr/>
        </p:nvSpPr>
        <p:spPr>
          <a:xfrm>
            <a:off x="3857441" y="1709586"/>
            <a:ext cx="1779343" cy="971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b="1" dirty="0"/>
              <a:t>/</a:t>
            </a:r>
            <a:r>
              <a:rPr kumimoji="1" lang="en-US" altLang="ja-JP" b="1" dirty="0" err="1"/>
              <a:t>MobileRobot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/</a:t>
            </a:r>
            <a:r>
              <a:rPr kumimoji="1" lang="en-US" altLang="ja-JP" b="1" dirty="0" err="1"/>
              <a:t>joint_states</a:t>
            </a:r>
            <a:endParaRPr kumimoji="1" lang="en-US" altLang="ja-JP" b="1" dirty="0"/>
          </a:p>
          <a:p>
            <a:pPr algn="ctr"/>
            <a:r>
              <a:rPr kumimoji="1" lang="en-US" altLang="ja-JP" dirty="0"/>
              <a:t>(</a:t>
            </a:r>
            <a:r>
              <a:rPr kumimoji="1" lang="ja-JP" altLang="en-US" dirty="0"/>
              <a:t>関節角度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F643882-4400-CE67-B951-496CC643E300}"/>
              </a:ext>
            </a:extLst>
          </p:cNvPr>
          <p:cNvSpPr/>
          <p:nvPr/>
        </p:nvSpPr>
        <p:spPr>
          <a:xfrm>
            <a:off x="279254" y="1677842"/>
            <a:ext cx="2118404" cy="10440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err="1">
                <a:solidFill>
                  <a:schemeClr val="tx1"/>
                </a:solidFill>
              </a:rPr>
              <a:t>c</a:t>
            </a:r>
            <a:r>
              <a:rPr kumimoji="1" lang="en-US" altLang="ja-JP" b="1" dirty="0" err="1">
                <a:solidFill>
                  <a:schemeClr val="tx1"/>
                </a:solidFill>
              </a:rPr>
              <a:t>horeonoid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BodyROS2</a:t>
            </a: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アイテム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9913D44-50E6-C88E-B88E-A12DC5EE04ED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 flipV="1">
            <a:off x="2397658" y="2195539"/>
            <a:ext cx="1459783" cy="434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2C4353-6A50-EE22-8AAE-B852DD8A60B0}"/>
              </a:ext>
            </a:extLst>
          </p:cNvPr>
          <p:cNvSpPr txBox="1"/>
          <p:nvPr/>
        </p:nvSpPr>
        <p:spPr>
          <a:xfrm>
            <a:off x="2573518" y="1830630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8EEE298-4626-DD6A-D688-B9A282916500}"/>
              </a:ext>
            </a:extLst>
          </p:cNvPr>
          <p:cNvSpPr txBox="1"/>
          <p:nvPr/>
        </p:nvSpPr>
        <p:spPr>
          <a:xfrm>
            <a:off x="3370075" y="2878618"/>
            <a:ext cx="130356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2F5F5C7-F539-675B-F558-E3BA4887F37C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4747112" y="2681491"/>
            <a:ext cx="1" cy="793851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楕円 3">
            <a:extLst>
              <a:ext uri="{FF2B5EF4-FFF2-40B4-BE49-F238E27FC236}">
                <a16:creationId xmlns:a16="http://schemas.microsoft.com/office/drawing/2014/main" id="{B7EFD7CE-1BF8-1018-2BFA-C847CDF83396}"/>
              </a:ext>
            </a:extLst>
          </p:cNvPr>
          <p:cNvSpPr/>
          <p:nvPr/>
        </p:nvSpPr>
        <p:spPr>
          <a:xfrm>
            <a:off x="3667245" y="3475342"/>
            <a:ext cx="2159734" cy="747346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err="1">
                <a:solidFill>
                  <a:schemeClr val="tx1"/>
                </a:solidFill>
              </a:rPr>
              <a:t>r</a:t>
            </a:r>
            <a:r>
              <a:rPr kumimoji="1" lang="en-US" altLang="ja-JP" b="1" dirty="0" err="1">
                <a:solidFill>
                  <a:schemeClr val="tx1"/>
                </a:solidFill>
              </a:rPr>
              <a:t>obot_state_publisher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EE56455-F28B-E88A-82F3-EEC4A7433B21}"/>
              </a:ext>
            </a:extLst>
          </p:cNvPr>
          <p:cNvSpPr/>
          <p:nvPr/>
        </p:nvSpPr>
        <p:spPr>
          <a:xfrm>
            <a:off x="3878900" y="5686241"/>
            <a:ext cx="1916723" cy="747346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RViz2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1E16412-2C4A-04FA-EB7C-241712F78E7C}"/>
              </a:ext>
            </a:extLst>
          </p:cNvPr>
          <p:cNvSpPr txBox="1"/>
          <p:nvPr/>
        </p:nvSpPr>
        <p:spPr>
          <a:xfrm>
            <a:off x="1716702" y="4465467"/>
            <a:ext cx="2457187" cy="705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b="1" dirty="0"/>
              <a:t>/tf2 , /tf2_static</a:t>
            </a:r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リンク相対位置関係</a:t>
            </a:r>
            <a:r>
              <a:rPr lang="en-US" altLang="ja-JP" dirty="0"/>
              <a:t>)</a:t>
            </a:r>
            <a:endParaRPr kumimoji="1" lang="en-US" altLang="ja-JP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8D1C636-F2E1-131B-1BF6-18864A2D9AF0}"/>
              </a:ext>
            </a:extLst>
          </p:cNvPr>
          <p:cNvCxnSpPr>
            <a:cxnSpLocks/>
            <a:stCxn id="4" idx="3"/>
            <a:endCxn id="18" idx="0"/>
          </p:cNvCxnSpPr>
          <p:nvPr/>
        </p:nvCxnSpPr>
        <p:spPr>
          <a:xfrm flipH="1">
            <a:off x="2945296" y="4113242"/>
            <a:ext cx="1038235" cy="352225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5FF66BA-1476-A4F1-710E-9DFA9DF28F68}"/>
              </a:ext>
            </a:extLst>
          </p:cNvPr>
          <p:cNvCxnSpPr>
            <a:cxnSpLocks/>
            <a:stCxn id="18" idx="2"/>
            <a:endCxn id="10" idx="1"/>
          </p:cNvCxnSpPr>
          <p:nvPr/>
        </p:nvCxnSpPr>
        <p:spPr>
          <a:xfrm>
            <a:off x="2945296" y="5170674"/>
            <a:ext cx="1214302" cy="625013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1BB460F-D641-9D5E-C6B6-0B788160405A}"/>
              </a:ext>
            </a:extLst>
          </p:cNvPr>
          <p:cNvSpPr txBox="1"/>
          <p:nvPr/>
        </p:nvSpPr>
        <p:spPr>
          <a:xfrm>
            <a:off x="2066513" y="5303205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0035894-039E-D6E0-D013-1246EB7061A5}"/>
              </a:ext>
            </a:extLst>
          </p:cNvPr>
          <p:cNvSpPr txBox="1"/>
          <p:nvPr/>
        </p:nvSpPr>
        <p:spPr>
          <a:xfrm>
            <a:off x="2414913" y="3907243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9960559-191A-DC87-C99B-CACBA53FFE01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5510693" y="2681490"/>
            <a:ext cx="1442079" cy="903298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C408397-7BAD-0512-9554-FB350647A810}"/>
              </a:ext>
            </a:extLst>
          </p:cNvPr>
          <p:cNvSpPr txBox="1"/>
          <p:nvPr/>
        </p:nvSpPr>
        <p:spPr>
          <a:xfrm>
            <a:off x="5830139" y="4562705"/>
            <a:ext cx="2379969" cy="476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b="1" dirty="0" err="1"/>
              <a:t>robot_description</a:t>
            </a:r>
            <a:endParaRPr kumimoji="1" lang="en-US" altLang="ja-JP" b="1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E636C722-C0F5-F65E-8204-167A86F01270}"/>
              </a:ext>
            </a:extLst>
          </p:cNvPr>
          <p:cNvCxnSpPr>
            <a:cxnSpLocks/>
            <a:stCxn id="45" idx="2"/>
            <a:endCxn id="10" idx="7"/>
          </p:cNvCxnSpPr>
          <p:nvPr/>
        </p:nvCxnSpPr>
        <p:spPr>
          <a:xfrm flipH="1">
            <a:off x="5514925" y="5038952"/>
            <a:ext cx="1505199" cy="756735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0B0C885-E79D-CFAA-B5EB-414E77E45090}"/>
              </a:ext>
            </a:extLst>
          </p:cNvPr>
          <p:cNvSpPr txBox="1"/>
          <p:nvPr/>
        </p:nvSpPr>
        <p:spPr>
          <a:xfrm>
            <a:off x="6619758" y="5306065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6FC2EE95-381F-D9BE-DD50-9F84816F94D7}"/>
              </a:ext>
            </a:extLst>
          </p:cNvPr>
          <p:cNvCxnSpPr>
            <a:cxnSpLocks/>
            <a:stCxn id="4" idx="5"/>
            <a:endCxn id="45" idx="0"/>
          </p:cNvCxnSpPr>
          <p:nvPr/>
        </p:nvCxnSpPr>
        <p:spPr>
          <a:xfrm>
            <a:off x="5510693" y="4113242"/>
            <a:ext cx="1509431" cy="449463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4151639A-9E81-0280-8AFD-87208D82CE62}"/>
              </a:ext>
            </a:extLst>
          </p:cNvPr>
          <p:cNvSpPr txBox="1"/>
          <p:nvPr/>
        </p:nvSpPr>
        <p:spPr>
          <a:xfrm>
            <a:off x="5926529" y="3883380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90D5E9C-7A1D-E4DB-481D-44B1766390C0}"/>
              </a:ext>
            </a:extLst>
          </p:cNvPr>
          <p:cNvSpPr txBox="1"/>
          <p:nvPr/>
        </p:nvSpPr>
        <p:spPr>
          <a:xfrm>
            <a:off x="4290970" y="42765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順</a:t>
            </a:r>
            <a:r>
              <a:rPr kumimoji="1" lang="ja-JP" altLang="en-US" dirty="0"/>
              <a:t>運動学</a:t>
            </a:r>
            <a:endParaRPr kumimoji="1" lang="en-US" altLang="ja-JP" dirty="0"/>
          </a:p>
          <a:p>
            <a:pPr algn="ctr"/>
            <a:r>
              <a:rPr lang="ja-JP" altLang="en-US" dirty="0"/>
              <a:t>計算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C76F1288-EC97-C553-4D97-C459728867BD}"/>
              </a:ext>
            </a:extLst>
          </p:cNvPr>
          <p:cNvSpPr txBox="1"/>
          <p:nvPr/>
        </p:nvSpPr>
        <p:spPr>
          <a:xfrm>
            <a:off x="6516929" y="130019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ROS</a:t>
            </a:r>
            <a:r>
              <a:rPr lang="ja-JP" altLang="en-US" dirty="0"/>
              <a:t>パラメータ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D4D916E-7B1C-A003-DE3D-0FCEAC6B1A9B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402207" y="2681490"/>
            <a:ext cx="0" cy="188121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ED59A03-4C70-462F-AE72-9042447A243C}"/>
              </a:ext>
            </a:extLst>
          </p:cNvPr>
          <p:cNvSpPr txBox="1"/>
          <p:nvPr/>
        </p:nvSpPr>
        <p:spPr>
          <a:xfrm>
            <a:off x="665914" y="5705940"/>
            <a:ext cx="1343183" cy="705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b="1" dirty="0"/>
              <a:t>視覚センサ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計測データ</a:t>
            </a:r>
            <a:endParaRPr kumimoji="1" lang="en-US" altLang="ja-JP" dirty="0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09986BA-AD53-23B0-0874-35332B442E1A}"/>
              </a:ext>
            </a:extLst>
          </p:cNvPr>
          <p:cNvCxnSpPr>
            <a:cxnSpLocks/>
            <a:stCxn id="7" idx="4"/>
            <a:endCxn id="36" idx="0"/>
          </p:cNvCxnSpPr>
          <p:nvPr/>
        </p:nvCxnSpPr>
        <p:spPr>
          <a:xfrm flipH="1">
            <a:off x="1337506" y="2721921"/>
            <a:ext cx="950" cy="298401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F07C1912-B783-C33A-0B46-1E41E87FB93B}"/>
              </a:ext>
            </a:extLst>
          </p:cNvPr>
          <p:cNvCxnSpPr>
            <a:cxnSpLocks/>
            <a:stCxn id="36" idx="3"/>
            <a:endCxn id="10" idx="2"/>
          </p:cNvCxnSpPr>
          <p:nvPr/>
        </p:nvCxnSpPr>
        <p:spPr>
          <a:xfrm>
            <a:off x="2009097" y="6058544"/>
            <a:ext cx="1869803" cy="1370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159AA0F-C0DC-1D87-5DE4-7AA3B1795753}"/>
              </a:ext>
            </a:extLst>
          </p:cNvPr>
          <p:cNvSpPr txBox="1"/>
          <p:nvPr/>
        </p:nvSpPr>
        <p:spPr>
          <a:xfrm>
            <a:off x="201625" y="3063157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283E8EE-2CF2-D1CB-E1B3-CE7FBCA9A7AF}"/>
              </a:ext>
            </a:extLst>
          </p:cNvPr>
          <p:cNvSpPr txBox="1"/>
          <p:nvPr/>
        </p:nvSpPr>
        <p:spPr>
          <a:xfrm>
            <a:off x="2248885" y="6131562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5E66413F-A0B7-DE32-F8B9-C0841D0A06D1}"/>
              </a:ext>
            </a:extLst>
          </p:cNvPr>
          <p:cNvSpPr/>
          <p:nvPr/>
        </p:nvSpPr>
        <p:spPr>
          <a:xfrm>
            <a:off x="6281508" y="1709585"/>
            <a:ext cx="2241398" cy="97190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chemeClr val="tx1"/>
                </a:solidFill>
              </a:rPr>
              <a:t>robot_description</a:t>
            </a:r>
          </a:p>
          <a:p>
            <a:pPr algn="ctr"/>
            <a:r>
              <a:rPr lang="en-US" altLang="ja-JP">
                <a:solidFill>
                  <a:schemeClr val="tx1"/>
                </a:solidFill>
              </a:rPr>
              <a:t>(URDF</a:t>
            </a:r>
            <a:r>
              <a:rPr lang="ja-JP" altLang="en-US">
                <a:solidFill>
                  <a:schemeClr val="tx1"/>
                </a:solidFill>
              </a:rPr>
              <a:t>テキスト</a:t>
            </a:r>
            <a:r>
              <a:rPr lang="en-US" altLang="ja-JP">
                <a:solidFill>
                  <a:schemeClr val="tx1"/>
                </a:solidFill>
              </a:rPr>
              <a:t>)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AE1E105-B853-F1E9-82D2-32171BEF88C9}"/>
              </a:ext>
            </a:extLst>
          </p:cNvPr>
          <p:cNvSpPr txBox="1"/>
          <p:nvPr/>
        </p:nvSpPr>
        <p:spPr>
          <a:xfrm>
            <a:off x="3953871" y="132461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ROS</a:t>
            </a:r>
            <a:r>
              <a:rPr lang="ja-JP" altLang="en-US" dirty="0"/>
              <a:t>トピック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42236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4C23E-2E59-41C6-50D8-48F90675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RV</a:t>
            </a:r>
            <a:r>
              <a:rPr kumimoji="1" lang="en-US" altLang="ja-JP" dirty="0"/>
              <a:t>iz2</a:t>
            </a:r>
            <a:r>
              <a:rPr kumimoji="1" lang="ja-JP" altLang="en-US" dirty="0"/>
              <a:t>の設定</a:t>
            </a:r>
            <a:r>
              <a:rPr lang="ja-JP" altLang="en-US" dirty="0"/>
              <a:t>続き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14A065-4AFE-1000-E0BA-DC73F4E0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185"/>
            <a:ext cx="8083908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Image</a:t>
            </a:r>
            <a:r>
              <a:rPr kumimoji="1" lang="ja-JP" altLang="en-US" dirty="0"/>
              <a:t>、</a:t>
            </a:r>
            <a:r>
              <a:rPr lang="en-US" altLang="ja-JP" dirty="0" err="1"/>
              <a:t>LaserScan</a:t>
            </a:r>
            <a:r>
              <a:rPr lang="ja-JP" altLang="en-US" dirty="0"/>
              <a:t>に加えて</a:t>
            </a:r>
            <a:r>
              <a:rPr lang="en-US" altLang="ja-JP" dirty="0"/>
              <a:t>…</a:t>
            </a:r>
            <a:endParaRPr kumimoji="1" lang="en-US" altLang="ja-JP" dirty="0"/>
          </a:p>
          <a:p>
            <a:r>
              <a:rPr kumimoji="1" lang="en-US" altLang="ja-JP" dirty="0"/>
              <a:t>Add</a:t>
            </a:r>
            <a:r>
              <a:rPr kumimoji="1" lang="ja-JP" altLang="en-US" dirty="0"/>
              <a:t>ボタンで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RobotModel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を追加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“Description Topic”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robot_description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r>
              <a:rPr lang="en-US" altLang="ja-JP" dirty="0"/>
              <a:t>Add</a:t>
            </a:r>
            <a:r>
              <a:rPr lang="ja-JP" altLang="en-US" dirty="0"/>
              <a:t>ボタンで </a:t>
            </a:r>
            <a:r>
              <a:rPr lang="en-US" altLang="ja-JP" dirty="0"/>
              <a:t>“PointCloud2” </a:t>
            </a:r>
            <a:r>
              <a:rPr lang="ja-JP" altLang="en-US" dirty="0"/>
              <a:t>を追加</a:t>
            </a:r>
            <a:endParaRPr lang="en-US" altLang="ja-JP" dirty="0"/>
          </a:p>
          <a:p>
            <a:pPr lvl="1"/>
            <a:r>
              <a:rPr kumimoji="1" lang="en-US" altLang="ja-JP" dirty="0"/>
              <a:t>“Topic”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/RealSense/</a:t>
            </a:r>
            <a:r>
              <a:rPr kumimoji="1" lang="en-US" altLang="ja-JP" dirty="0" err="1"/>
              <a:t>point_cloud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r>
              <a:rPr lang="en-US" altLang="ja-JP" dirty="0"/>
              <a:t>“Fixed Frame” </a:t>
            </a:r>
            <a:r>
              <a:rPr lang="ja-JP" altLang="en-US" dirty="0"/>
              <a:t>に </a:t>
            </a:r>
            <a:r>
              <a:rPr lang="en-US" altLang="ja-JP" dirty="0"/>
              <a:t>“Chassis” </a:t>
            </a:r>
            <a:r>
              <a:rPr lang="ja-JP" altLang="en-US" dirty="0"/>
              <a:t>を指定</a:t>
            </a:r>
            <a:endParaRPr lang="en-US" altLang="ja-JP" dirty="0"/>
          </a:p>
          <a:p>
            <a:pPr lvl="1"/>
            <a:r>
              <a:rPr kumimoji="1" lang="ja-JP" altLang="en-US" dirty="0"/>
              <a:t>ロボットのベースリンクに対応</a:t>
            </a:r>
            <a:endParaRPr kumimoji="1" lang="en-US" altLang="ja-JP" dirty="0"/>
          </a:p>
          <a:p>
            <a:r>
              <a:rPr lang="ja-JP" altLang="en-US" dirty="0"/>
              <a:t>設定をファイルに保存</a:t>
            </a:r>
            <a:endParaRPr lang="en-US" altLang="ja-JP" dirty="0"/>
          </a:p>
          <a:p>
            <a:pPr lvl="1"/>
            <a:r>
              <a:rPr lang="en-US" altLang="ja-JP" dirty="0"/>
              <a:t>“File” – “Save Config As”</a:t>
            </a:r>
          </a:p>
          <a:p>
            <a:pPr lvl="1"/>
            <a:r>
              <a:rPr lang="en-US" altLang="ja-JP" dirty="0"/>
              <a:t>“</a:t>
            </a:r>
            <a:r>
              <a:rPr lang="en-US" altLang="ja-JP" dirty="0" err="1"/>
              <a:t>my_mobile_robot</a:t>
            </a:r>
            <a:r>
              <a:rPr lang="en-US" altLang="ja-JP" dirty="0"/>
              <a:t>/config/</a:t>
            </a:r>
            <a:r>
              <a:rPr lang="en-US" altLang="ja-JP" dirty="0" err="1"/>
              <a:t>mobile_robot.rviz</a:t>
            </a:r>
            <a:r>
              <a:rPr lang="en-US" altLang="ja-JP" dirty="0"/>
              <a:t>” </a:t>
            </a:r>
            <a:r>
              <a:rPr lang="ja-JP" altLang="en-US" dirty="0"/>
              <a:t>に保存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14167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7EEED-E5EA-D944-9BB7-2E1F88B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0619"/>
            <a:ext cx="7886700" cy="1325563"/>
          </a:xfrm>
        </p:spPr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用</a:t>
            </a:r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1D2B38-8C98-00AC-2B25-0B50EAB93A31}"/>
              </a:ext>
            </a:extLst>
          </p:cNvPr>
          <p:cNvSpPr txBox="1"/>
          <p:nvPr/>
        </p:nvSpPr>
        <p:spPr>
          <a:xfrm>
            <a:off x="688092" y="2000043"/>
            <a:ext cx="7886699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name="model"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default="$(find-pkg-share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)/model/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mobile_robot_sensors.urdf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default="$(find-pkg-share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)/config/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mobile_robot.rviz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robot_state_publisher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robot_state_publisher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value="$(command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xacro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$(var model)')"/&gt;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use_sim_time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value="true" 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&lt;remap from="/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to="/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pkg="rviz2" exec="rviz2"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="-d $(var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use_sim_time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value="true" 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753D29-704F-48C3-73F2-667F1E073992}"/>
              </a:ext>
            </a:extLst>
          </p:cNvPr>
          <p:cNvSpPr txBox="1"/>
          <p:nvPr/>
        </p:nvSpPr>
        <p:spPr>
          <a:xfrm>
            <a:off x="608963" y="1433148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“</a:t>
            </a:r>
            <a:r>
              <a:rPr kumimoji="1" lang="en-US" altLang="ja-JP" sz="2400" dirty="0"/>
              <a:t>launch/display_launch.xml”</a:t>
            </a:r>
            <a:endParaRPr kumimoji="1" lang="ja-JP" altLang="en-US" sz="24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23D09EF-89E3-0CF9-4951-3DCDC95AEBCD}"/>
              </a:ext>
            </a:extLst>
          </p:cNvPr>
          <p:cNvCxnSpPr/>
          <p:nvPr/>
        </p:nvCxnSpPr>
        <p:spPr>
          <a:xfrm>
            <a:off x="4906197" y="3184154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BAC282-453B-E84D-F1AE-AE6F177791E6}"/>
              </a:ext>
            </a:extLst>
          </p:cNvPr>
          <p:cNvSpPr txBox="1"/>
          <p:nvPr/>
        </p:nvSpPr>
        <p:spPr>
          <a:xfrm>
            <a:off x="6671092" y="3195066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rviz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の設定ファイル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F3E4733-2BC7-F5F1-856D-513B992B0EFC}"/>
              </a:ext>
            </a:extLst>
          </p:cNvPr>
          <p:cNvCxnSpPr>
            <a:cxnSpLocks/>
          </p:cNvCxnSpPr>
          <p:nvPr/>
        </p:nvCxnSpPr>
        <p:spPr>
          <a:xfrm>
            <a:off x="983251" y="5490268"/>
            <a:ext cx="35237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584D3A-25BD-3692-EBC0-4DE562D1E562}"/>
              </a:ext>
            </a:extLst>
          </p:cNvPr>
          <p:cNvSpPr txBox="1"/>
          <p:nvPr/>
        </p:nvSpPr>
        <p:spPr>
          <a:xfrm>
            <a:off x="4572000" y="5244600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rqt_graph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も表示する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183414-8A32-211E-0E58-8BBCF0317B89}"/>
              </a:ext>
            </a:extLst>
          </p:cNvPr>
          <p:cNvCxnSpPr/>
          <p:nvPr/>
        </p:nvCxnSpPr>
        <p:spPr>
          <a:xfrm>
            <a:off x="5501403" y="2744125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5591CCB-45ED-B8E9-9B15-47973448810F}"/>
              </a:ext>
            </a:extLst>
          </p:cNvPr>
          <p:cNvSpPr txBox="1"/>
          <p:nvPr/>
        </p:nvSpPr>
        <p:spPr>
          <a:xfrm>
            <a:off x="6482874" y="2135889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</a:rPr>
              <a:t>URDF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ファイル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3A9540F-51F8-BDBD-1113-A557CDE8FC0F}"/>
              </a:ext>
            </a:extLst>
          </p:cNvPr>
          <p:cNvCxnSpPr/>
          <p:nvPr/>
        </p:nvCxnSpPr>
        <p:spPr>
          <a:xfrm>
            <a:off x="3910434" y="4238075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A2559A-293A-DAFA-A88E-5180039016E6}"/>
              </a:ext>
            </a:extLst>
          </p:cNvPr>
          <p:cNvSpPr txBox="1"/>
          <p:nvPr/>
        </p:nvSpPr>
        <p:spPr>
          <a:xfrm>
            <a:off x="6166669" y="4214378"/>
            <a:ext cx="133527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FF0000"/>
                </a:solidFill>
              </a:rPr>
              <a:t>トピック名</a:t>
            </a:r>
          </a:p>
        </p:txBody>
      </p:sp>
    </p:spTree>
    <p:extLst>
      <p:ext uri="{BB962C8B-B14F-4D97-AF65-F5344CB8AC3E}">
        <p14:creationId xmlns:p14="http://schemas.microsoft.com/office/powerpoint/2010/main" val="324844009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7EEED-E5EA-D944-9BB7-2E1F88B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0619"/>
            <a:ext cx="7886700" cy="1325563"/>
          </a:xfrm>
        </p:spPr>
        <p:txBody>
          <a:bodyPr/>
          <a:lstStyle/>
          <a:p>
            <a:r>
              <a:rPr lang="ja-JP" altLang="en-US" dirty="0"/>
              <a:t>全起動</a:t>
            </a:r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1D2B38-8C98-00AC-2B25-0B50EAB93A31}"/>
              </a:ext>
            </a:extLst>
          </p:cNvPr>
          <p:cNvSpPr txBox="1"/>
          <p:nvPr/>
        </p:nvSpPr>
        <p:spPr>
          <a:xfrm>
            <a:off x="628650" y="2102161"/>
            <a:ext cx="802446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)/launch/sensors_publish_launch.xml"/&gt;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)/launch/display_launch.xml"/&gt;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753D29-704F-48C3-73F2-667F1E073992}"/>
              </a:ext>
            </a:extLst>
          </p:cNvPr>
          <p:cNvSpPr txBox="1"/>
          <p:nvPr/>
        </p:nvSpPr>
        <p:spPr>
          <a:xfrm>
            <a:off x="608963" y="1465641"/>
            <a:ext cx="547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“</a:t>
            </a:r>
            <a:r>
              <a:rPr kumimoji="1" lang="en-US" altLang="ja-JP" sz="2400" dirty="0"/>
              <a:t>launch/sensors_display_launch.xml”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10A8FC-EC70-F556-063C-AFC69051B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46" y="3284449"/>
            <a:ext cx="4805619" cy="32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979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EF3768-AF50-4B9E-FAFA-70F3EAF5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遠隔操作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FD27A-21A8-D433-0E3F-AF36B8839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lang="ja-JP" altLang="en-US" dirty="0"/>
              <a:t>を別の</a:t>
            </a:r>
            <a:r>
              <a:rPr lang="en-US" altLang="ja-JP" dirty="0"/>
              <a:t>PC</a:t>
            </a:r>
            <a:r>
              <a:rPr lang="ja-JP" altLang="en-US" dirty="0"/>
              <a:t>で動かす</a:t>
            </a:r>
            <a:endParaRPr lang="en-US" altLang="ja-JP" dirty="0"/>
          </a:p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を見ながらゲームパッドを操作して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上のロボットを遠隔操作する</a:t>
            </a:r>
          </a:p>
        </p:txBody>
      </p:sp>
    </p:spTree>
    <p:extLst>
      <p:ext uri="{BB962C8B-B14F-4D97-AF65-F5344CB8AC3E}">
        <p14:creationId xmlns:p14="http://schemas.microsoft.com/office/powerpoint/2010/main" val="318299461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Part18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補足事項</a:t>
            </a:r>
          </a:p>
        </p:txBody>
      </p:sp>
    </p:spTree>
    <p:extLst>
      <p:ext uri="{BB962C8B-B14F-4D97-AF65-F5344CB8AC3E}">
        <p14:creationId xmlns:p14="http://schemas.microsoft.com/office/powerpoint/2010/main" val="409980503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3E19-7B6F-8F8D-4B5F-22D5FC51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09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次元</a:t>
            </a:r>
            <a:r>
              <a:rPr kumimoji="1" lang="en-US" altLang="ja-JP" dirty="0"/>
              <a:t>LiDAR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68AE7C-BA8F-6E39-7E4E-F5DD016A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304"/>
            <a:ext cx="7886700" cy="82098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垂直方向にも計測範囲がある</a:t>
            </a:r>
            <a:r>
              <a:rPr lang="en-US" altLang="ja-JP" dirty="0"/>
              <a:t>3</a:t>
            </a:r>
            <a:r>
              <a:rPr lang="ja-JP" altLang="en-US" dirty="0"/>
              <a:t>次元</a:t>
            </a:r>
            <a:r>
              <a:rPr lang="en-US" altLang="ja-JP" dirty="0"/>
              <a:t>LiDAR</a:t>
            </a:r>
            <a:r>
              <a:rPr lang="ja-JP" altLang="en-US" dirty="0"/>
              <a:t>にも対応可能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44EB739-8DFE-40BE-A34B-E634D3CA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5" y="2440546"/>
            <a:ext cx="3787999" cy="34966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1CBD87C-6D7B-4B0F-7A7F-4C17B1D1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56" y="2440546"/>
            <a:ext cx="3721775" cy="3496615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3B706403-954C-E6D4-854E-FB3887433078}"/>
              </a:ext>
            </a:extLst>
          </p:cNvPr>
          <p:cNvSpPr/>
          <p:nvPr/>
        </p:nvSpPr>
        <p:spPr>
          <a:xfrm>
            <a:off x="4412844" y="3953814"/>
            <a:ext cx="429612" cy="4572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9596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3E19-7B6F-8F8D-4B5F-22D5FC51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09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次元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の記述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68AE7C-BA8F-6E39-7E4E-F5DD016A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304"/>
            <a:ext cx="7886700" cy="51833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VLP-16</a:t>
            </a:r>
            <a:r>
              <a:rPr kumimoji="1" lang="ja-JP" altLang="en-US" dirty="0"/>
              <a:t>風のセンサを記述する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2B6549-E69B-A578-0FE9-90BEE9D379DA}"/>
              </a:ext>
            </a:extLst>
          </p:cNvPr>
          <p:cNvSpPr txBox="1"/>
          <p:nvPr/>
        </p:nvSpPr>
        <p:spPr>
          <a:xfrm>
            <a:off x="699421" y="2146346"/>
            <a:ext cx="763320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LiDAR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360.0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0.4</a:t>
            </a:r>
          </a:p>
          <a:p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pitch_range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30.0</a:t>
            </a:r>
          </a:p>
          <a:p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pitch_step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20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100.0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0.01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E2B83DC-D223-EB5E-0179-FB45F9092D6E}"/>
              </a:ext>
            </a:extLst>
          </p:cNvPr>
          <p:cNvSpPr/>
          <p:nvPr/>
        </p:nvSpPr>
        <p:spPr>
          <a:xfrm>
            <a:off x="2878428" y="3573890"/>
            <a:ext cx="283336" cy="495837"/>
          </a:xfrm>
          <a:prstGeom prst="rightBrace">
            <a:avLst>
              <a:gd name="adj1" fmla="val 4015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B8E2F2-E56B-C02C-6A53-F4C5CB7BA11E}"/>
              </a:ext>
            </a:extLst>
          </p:cNvPr>
          <p:cNvSpPr txBox="1"/>
          <p:nvPr/>
        </p:nvSpPr>
        <p:spPr>
          <a:xfrm>
            <a:off x="3481761" y="350508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ピッチ軸まわりの計測範囲と分解能を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記述することで</a:t>
            </a:r>
            <a:r>
              <a:rPr lang="en-US" altLang="ja-JP" b="1" dirty="0">
                <a:solidFill>
                  <a:srgbClr val="FF0000"/>
                </a:solidFill>
              </a:rPr>
              <a:t>3</a:t>
            </a:r>
            <a:r>
              <a:rPr lang="ja-JP" altLang="en-US" b="1" dirty="0">
                <a:solidFill>
                  <a:srgbClr val="FF0000"/>
                </a:solidFill>
              </a:rPr>
              <a:t>次元</a:t>
            </a:r>
            <a:r>
              <a:rPr lang="en-US" altLang="ja-JP" b="1" dirty="0">
                <a:solidFill>
                  <a:srgbClr val="FF0000"/>
                </a:solidFill>
              </a:rPr>
              <a:t>LiDAR</a:t>
            </a:r>
            <a:r>
              <a:rPr lang="ja-JP" altLang="en-US" b="1" dirty="0">
                <a:solidFill>
                  <a:srgbClr val="FF0000"/>
                </a:solidFill>
              </a:rPr>
              <a:t>となる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63DEE02D-34FF-C368-0158-7AD968823C7C}"/>
              </a:ext>
            </a:extLst>
          </p:cNvPr>
          <p:cNvSpPr txBox="1">
            <a:spLocks/>
          </p:cNvSpPr>
          <p:nvPr/>
        </p:nvSpPr>
        <p:spPr>
          <a:xfrm>
            <a:off x="699421" y="5578956"/>
            <a:ext cx="7993818" cy="845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ROS</a:t>
            </a:r>
            <a:r>
              <a:rPr lang="ja-JP" altLang="en-US" dirty="0"/>
              <a:t>トピックは </a:t>
            </a:r>
            <a:r>
              <a:rPr lang="en-US" altLang="ja-JP" dirty="0"/>
              <a:t>“/</a:t>
            </a:r>
            <a:r>
              <a:rPr lang="en-US" altLang="ja-JP" dirty="0" err="1"/>
              <a:t>MobileRobot</a:t>
            </a:r>
            <a:r>
              <a:rPr lang="en-US" altLang="ja-JP" dirty="0"/>
              <a:t>/LiDAR/</a:t>
            </a:r>
            <a:r>
              <a:rPr lang="en-US" altLang="ja-JP" dirty="0" err="1"/>
              <a:t>point_cloud</a:t>
            </a:r>
            <a:r>
              <a:rPr lang="en-US" altLang="ja-JP" dirty="0"/>
              <a:t>“</a:t>
            </a:r>
          </a:p>
          <a:p>
            <a:pPr marL="0" indent="0">
              <a:buNone/>
            </a:pPr>
            <a:r>
              <a:rPr lang="en-US" altLang="ja-JP" dirty="0"/>
              <a:t> (PointCloud2</a:t>
            </a:r>
            <a:r>
              <a:rPr lang="ja-JP" altLang="en-US" dirty="0"/>
              <a:t>型）となる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539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4F0377-F731-0876-0FA8-8D69776A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実習用の</a:t>
            </a:r>
            <a:r>
              <a:rPr lang="en-US" altLang="ja-JP" dirty="0"/>
              <a:t>ROS</a:t>
            </a:r>
            <a:r>
              <a:rPr lang="ja-JP" altLang="en-US" dirty="0"/>
              <a:t>パッケージ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41E5BB-08AE-725A-8883-8C6E5C50D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r>
              <a:rPr kumimoji="1" lang="en-US" altLang="ja-JP" dirty="0" err="1"/>
              <a:t>my_mobile_robot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自分で作成</a:t>
            </a:r>
            <a:endParaRPr kumimoji="1" lang="en-US" altLang="ja-JP" dirty="0"/>
          </a:p>
          <a:p>
            <a:pPr lvl="1"/>
            <a:r>
              <a:rPr lang="ja-JP" altLang="en-US" dirty="0"/>
              <a:t>ここにファイルを作成していく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choreonoid_ros2_mobile_robot_tutorial</a:t>
            </a:r>
          </a:p>
          <a:p>
            <a:pPr lvl="1"/>
            <a:r>
              <a:rPr lang="ja-JP" altLang="en-US" dirty="0"/>
              <a:t>お手本となるパッケージ</a:t>
            </a:r>
            <a:endParaRPr lang="en-US" altLang="ja-JP" dirty="0"/>
          </a:p>
          <a:p>
            <a:pPr lvl="1"/>
            <a:r>
              <a:rPr lang="ja-JP" altLang="en-US" dirty="0"/>
              <a:t>実習で作成するファイルが予め全て入っている</a:t>
            </a:r>
            <a:endParaRPr lang="en-US" altLang="ja-JP" dirty="0"/>
          </a:p>
          <a:p>
            <a:pPr lvl="1"/>
            <a:r>
              <a:rPr lang="ja-JP" altLang="en-US" dirty="0"/>
              <a:t>必要に応じてここから</a:t>
            </a:r>
            <a:r>
              <a:rPr lang="en-US" altLang="ja-JP" dirty="0" err="1"/>
              <a:t>my_mobile_robot</a:t>
            </a:r>
            <a:r>
              <a:rPr lang="ja-JP" altLang="en-US" dirty="0"/>
              <a:t>にファイルをコピーしても</a:t>
            </a:r>
            <a:r>
              <a:rPr lang="en-US" altLang="ja-JP" dirty="0"/>
              <a:t>OK</a:t>
            </a:r>
          </a:p>
          <a:p>
            <a:pPr lvl="1"/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E881F6-E1CB-B700-419C-0A7625EEC728}"/>
              </a:ext>
            </a:extLst>
          </p:cNvPr>
          <p:cNvSpPr txBox="1"/>
          <p:nvPr/>
        </p:nvSpPr>
        <p:spPr>
          <a:xfrm>
            <a:off x="770510" y="6031208"/>
            <a:ext cx="5634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※ </a:t>
            </a:r>
            <a:r>
              <a:rPr kumimoji="1" lang="ja-JP" altLang="en-US" sz="2400" dirty="0"/>
              <a:t>いずれも </a:t>
            </a:r>
            <a:r>
              <a:rPr kumimoji="1" lang="en-US" altLang="ja-JP" sz="2400" dirty="0"/>
              <a:t>~/ros2_ws/</a:t>
            </a:r>
            <a:r>
              <a:rPr kumimoji="1" lang="en-US" altLang="ja-JP" sz="2400" dirty="0" err="1"/>
              <a:t>src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以下に格納</a:t>
            </a:r>
          </a:p>
        </p:txBody>
      </p:sp>
    </p:spTree>
    <p:extLst>
      <p:ext uri="{BB962C8B-B14F-4D97-AF65-F5344CB8AC3E}">
        <p14:creationId xmlns:p14="http://schemas.microsoft.com/office/powerpoint/2010/main" val="3015442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my_mobile_robot</a:t>
            </a:r>
            <a:r>
              <a:rPr kumimoji="1" lang="ja-JP" altLang="en-US" dirty="0"/>
              <a:t>パッケージの作成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FDFDC3A4-6F23-7B26-3E27-9D61351B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5181"/>
            <a:ext cx="7886700" cy="4171781"/>
          </a:xfrm>
        </p:spPr>
        <p:txBody>
          <a:bodyPr/>
          <a:lstStyle/>
          <a:p>
            <a:r>
              <a:rPr lang="ja-JP" altLang="en-US" dirty="0"/>
              <a:t>パッケージ雛形の作成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826E50-7D25-707A-F219-4CD426DA5652}"/>
              </a:ext>
            </a:extLst>
          </p:cNvPr>
          <p:cNvSpPr txBox="1"/>
          <p:nvPr/>
        </p:nvSpPr>
        <p:spPr>
          <a:xfrm>
            <a:off x="914401" y="2799614"/>
            <a:ext cx="719451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pkg create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BA623C-9798-5DC5-9D68-AC97EC1F763F}"/>
              </a:ext>
            </a:extLst>
          </p:cNvPr>
          <p:cNvSpPr txBox="1"/>
          <p:nvPr/>
        </p:nvSpPr>
        <p:spPr>
          <a:xfrm>
            <a:off x="740100" y="4279337"/>
            <a:ext cx="7475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“~/ros2_ws/</a:t>
            </a:r>
            <a:r>
              <a:rPr kumimoji="1" lang="en-US" altLang="ja-JP" sz="2000" dirty="0" err="1"/>
              <a:t>src</a:t>
            </a:r>
            <a:r>
              <a:rPr kumimoji="1" lang="en-US" altLang="ja-JP" sz="2000" dirty="0"/>
              <a:t>” </a:t>
            </a:r>
            <a:r>
              <a:rPr kumimoji="1" lang="ja-JP" altLang="en-US" sz="2000" dirty="0"/>
              <a:t>以下に </a:t>
            </a:r>
            <a:r>
              <a:rPr kumimoji="1" lang="en-US" altLang="ja-JP" sz="2000" dirty="0"/>
              <a:t>“</a:t>
            </a:r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” </a:t>
            </a:r>
            <a:r>
              <a:rPr kumimoji="1" lang="ja-JP" altLang="en-US" sz="2000" dirty="0"/>
              <a:t>というディレクトリが作成されるので、その中に実習のファイルを作成していく</a:t>
            </a:r>
          </a:p>
        </p:txBody>
      </p:sp>
    </p:spTree>
    <p:extLst>
      <p:ext uri="{BB962C8B-B14F-4D97-AF65-F5344CB8AC3E}">
        <p14:creationId xmlns:p14="http://schemas.microsoft.com/office/powerpoint/2010/main" val="1392733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ロボットモデルの作成</a:t>
            </a:r>
          </a:p>
        </p:txBody>
      </p:sp>
    </p:spTree>
    <p:extLst>
      <p:ext uri="{BB962C8B-B14F-4D97-AF65-F5344CB8AC3E}">
        <p14:creationId xmlns:p14="http://schemas.microsoft.com/office/powerpoint/2010/main" val="562856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0E961-6307-4FEF-D296-0DE1C10F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DD385A-87DB-916E-C989-903F6F168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6931"/>
            <a:ext cx="7886700" cy="658202"/>
          </a:xfrm>
        </p:spPr>
        <p:txBody>
          <a:bodyPr/>
          <a:lstStyle/>
          <a:p>
            <a:r>
              <a:rPr kumimoji="1" lang="ja-JP" altLang="en-US" dirty="0"/>
              <a:t>車輪型モバイルロボットを作る</a:t>
            </a:r>
            <a:endParaRPr kumimoji="1" lang="en-US" altLang="ja-JP" dirty="0"/>
          </a:p>
          <a:p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44D8F1-EB8F-F8AA-B4E2-532535A6326F}"/>
              </a:ext>
            </a:extLst>
          </p:cNvPr>
          <p:cNvSpPr txBox="1"/>
          <p:nvPr/>
        </p:nvSpPr>
        <p:spPr>
          <a:xfrm>
            <a:off x="4875151" y="6308208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ヴィストン社 メガローバー</a:t>
            </a:r>
            <a:r>
              <a:rPr lang="en-US" altLang="ja-JP" dirty="0"/>
              <a:t>2.1</a:t>
            </a:r>
            <a:endParaRPr kumimoji="1" lang="ja-JP" altLang="en-US" dirty="0"/>
          </a:p>
        </p:txBody>
      </p:sp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E1667C97-3A33-DB50-9DD8-5F439B281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8" y="2483265"/>
            <a:ext cx="3729259" cy="3077397"/>
          </a:xfrm>
          <a:prstGeom prst="rect">
            <a:avLst/>
          </a:prstGeom>
        </p:spPr>
      </p:pic>
      <p:pic>
        <p:nvPicPr>
          <p:cNvPr id="10" name="図 9" descr="設計図 が含まれている画像&#10;&#10;自動的に生成された説明">
            <a:extLst>
              <a:ext uri="{FF2B5EF4-FFF2-40B4-BE49-F238E27FC236}">
                <a16:creationId xmlns:a16="http://schemas.microsoft.com/office/drawing/2014/main" id="{185153C9-9580-A925-864E-43BEA2B68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17" y="2483265"/>
            <a:ext cx="3729259" cy="30773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BCAE7F-7904-4F94-9D0C-BCF0C23A353D}"/>
              </a:ext>
            </a:extLst>
          </p:cNvPr>
          <p:cNvSpPr txBox="1"/>
          <p:nvPr/>
        </p:nvSpPr>
        <p:spPr>
          <a:xfrm>
            <a:off x="1648449" y="56158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プリミティブ版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76C4412-A751-879E-E612-8016851B7B58}"/>
              </a:ext>
            </a:extLst>
          </p:cNvPr>
          <p:cNvSpPr txBox="1"/>
          <p:nvPr/>
        </p:nvSpPr>
        <p:spPr>
          <a:xfrm>
            <a:off x="5620907" y="561583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メッシュ</a:t>
            </a:r>
            <a:r>
              <a:rPr kumimoji="1" lang="ja-JP" altLang="en-US" dirty="0"/>
              <a:t>版 </a:t>
            </a:r>
            <a:r>
              <a:rPr kumimoji="1" lang="en-US" altLang="ja-JP" dirty="0"/>
              <a:t>(Part5)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842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F12C-FAB6-4CC0-D481-741A65BE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モデルファイル記述形式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DB13A8-F0B2-AB64-CCEC-2999CF6F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65881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形式</a:t>
            </a:r>
            <a:endParaRPr kumimoji="1"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ネイティブ</a:t>
            </a:r>
            <a:endParaRPr lang="en-US" altLang="ja-JP" dirty="0"/>
          </a:p>
          <a:p>
            <a:pPr lvl="1"/>
            <a:r>
              <a:rPr kumimoji="1" lang="en-US" altLang="ja-JP" dirty="0"/>
              <a:t>YAML</a:t>
            </a:r>
            <a:r>
              <a:rPr kumimoji="1" lang="ja-JP" altLang="en-US" dirty="0"/>
              <a:t>で記述</a:t>
            </a:r>
            <a:endParaRPr kumimoji="1" lang="en-US" altLang="ja-JP" dirty="0"/>
          </a:p>
          <a:p>
            <a:r>
              <a:rPr lang="en-US" altLang="ja-JP" dirty="0"/>
              <a:t>URDF</a:t>
            </a:r>
          </a:p>
          <a:p>
            <a:pPr lvl="1"/>
            <a:r>
              <a:rPr kumimoji="1" lang="en-US" altLang="ja-JP" dirty="0"/>
              <a:t>ROS</a:t>
            </a:r>
            <a:r>
              <a:rPr kumimoji="1" lang="ja-JP" altLang="en-US" dirty="0"/>
              <a:t>標準</a:t>
            </a:r>
            <a:endParaRPr kumimoji="1"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で記述</a:t>
            </a:r>
            <a:endParaRPr lang="en-US" altLang="ja-JP" dirty="0"/>
          </a:p>
          <a:p>
            <a:r>
              <a:rPr lang="en-US" altLang="ja-JP" dirty="0" err="1"/>
              <a:t>Xacro</a:t>
            </a:r>
            <a:endParaRPr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マクロ言語、</a:t>
            </a:r>
            <a:r>
              <a:rPr lang="en-US" altLang="ja-JP" dirty="0"/>
              <a:t>ROS</a:t>
            </a:r>
            <a:r>
              <a:rPr lang="ja-JP" altLang="en-US" dirty="0"/>
              <a:t>標準</a:t>
            </a:r>
            <a:endParaRPr lang="en-US" altLang="ja-JP" dirty="0"/>
          </a:p>
          <a:p>
            <a:pPr lvl="1"/>
            <a:r>
              <a:rPr lang="en-US" altLang="ja-JP" dirty="0"/>
              <a:t>URDF</a:t>
            </a:r>
            <a:r>
              <a:rPr lang="ja-JP" altLang="en-US" dirty="0"/>
              <a:t>の記述を効率化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6576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261FC-5857-A0E8-A096-47C2F61E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モデリング座標の方針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5FC19E-0606-C5FF-618E-3D29A50E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791"/>
            <a:ext cx="7886700" cy="1850541"/>
          </a:xfrm>
        </p:spPr>
        <p:txBody>
          <a:bodyPr/>
          <a:lstStyle/>
          <a:p>
            <a:r>
              <a:rPr lang="ja-JP" altLang="en-US" dirty="0"/>
              <a:t>座標系</a:t>
            </a:r>
            <a:endParaRPr lang="en-US" altLang="ja-JP" dirty="0"/>
          </a:p>
          <a:p>
            <a:pPr lvl="1"/>
            <a:r>
              <a:rPr kumimoji="1" lang="en-US" altLang="ja-JP" dirty="0"/>
              <a:t>X: </a:t>
            </a:r>
            <a:r>
              <a:rPr lang="ja-JP" altLang="en-US" dirty="0"/>
              <a:t>前後方向、</a:t>
            </a:r>
            <a:r>
              <a:rPr lang="en-US" altLang="ja-JP" dirty="0"/>
              <a:t>Y: </a:t>
            </a:r>
            <a:r>
              <a:rPr lang="ja-JP" altLang="en-US" dirty="0"/>
              <a:t>左右方向、</a:t>
            </a:r>
            <a:r>
              <a:rPr lang="en-US" altLang="ja-JP" dirty="0"/>
              <a:t>Z: </a:t>
            </a:r>
            <a:r>
              <a:rPr lang="ja-JP" altLang="en-US" dirty="0"/>
              <a:t>上下方向</a:t>
            </a:r>
            <a:endParaRPr lang="en-US" altLang="ja-JP" dirty="0"/>
          </a:p>
          <a:p>
            <a:r>
              <a:rPr kumimoji="1" lang="ja-JP" altLang="en-US" dirty="0"/>
              <a:t>原点</a:t>
            </a:r>
            <a:endParaRPr kumimoji="1" lang="en-US" altLang="ja-JP" dirty="0"/>
          </a:p>
          <a:p>
            <a:pPr lvl="1"/>
            <a:r>
              <a:rPr lang="en-US" altLang="ja-JP" dirty="0"/>
              <a:t>X: </a:t>
            </a:r>
            <a:r>
              <a:rPr lang="ja-JP" altLang="en-US" dirty="0"/>
              <a:t>車軸中央、</a:t>
            </a:r>
            <a:r>
              <a:rPr lang="en-US" altLang="ja-JP" dirty="0"/>
              <a:t>Y: </a:t>
            </a:r>
            <a:r>
              <a:rPr lang="ja-JP" altLang="en-US" dirty="0"/>
              <a:t>中央、</a:t>
            </a:r>
            <a:r>
              <a:rPr lang="en-US" altLang="ja-JP" dirty="0"/>
              <a:t>Z: </a:t>
            </a:r>
            <a:r>
              <a:rPr lang="ja-JP" altLang="en-US" dirty="0"/>
              <a:t>床面</a:t>
            </a:r>
            <a:endParaRPr kumimoji="1" lang="ja-JP" altLang="en-US" dirty="0"/>
          </a:p>
        </p:txBody>
      </p:sp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6935F90-D3D0-AB1E-6F7C-413574BB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9" y="3847901"/>
            <a:ext cx="3764816" cy="2315661"/>
          </a:xfrm>
          <a:prstGeom prst="rect">
            <a:avLst/>
          </a:prstGeom>
        </p:spPr>
      </p:pic>
      <p:pic>
        <p:nvPicPr>
          <p:cNvPr id="7" name="図 6" descr="グラフ, 箱ひげ図&#10;&#10;自動的に生成された説明">
            <a:extLst>
              <a:ext uri="{FF2B5EF4-FFF2-40B4-BE49-F238E27FC236}">
                <a16:creationId xmlns:a16="http://schemas.microsoft.com/office/drawing/2014/main" id="{BB75D1C9-D5D6-24A7-BCEA-D87AF205A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98" y="3845422"/>
            <a:ext cx="3118272" cy="23181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41CB1F-E201-C8BD-27F6-9C24D347A0B0}"/>
              </a:ext>
            </a:extLst>
          </p:cNvPr>
          <p:cNvSpPr txBox="1"/>
          <p:nvPr/>
        </p:nvSpPr>
        <p:spPr>
          <a:xfrm>
            <a:off x="3119172" y="17235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ロボットで一般的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A4383F-B906-1BD7-F561-77B627D2B450}"/>
              </a:ext>
            </a:extLst>
          </p:cNvPr>
          <p:cNvSpPr txBox="1"/>
          <p:nvPr/>
        </p:nvSpPr>
        <p:spPr>
          <a:xfrm>
            <a:off x="3082039" y="266575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どこでもよいが、分かりやく扱いやすいところ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752DD1-C8E1-F728-5B38-DB5A0341D6DC}"/>
              </a:ext>
            </a:extLst>
          </p:cNvPr>
          <p:cNvSpPr txBox="1"/>
          <p:nvPr/>
        </p:nvSpPr>
        <p:spPr>
          <a:xfrm>
            <a:off x="2608592" y="6287406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赤軸</a:t>
            </a:r>
            <a:r>
              <a:rPr kumimoji="1" lang="en-US" altLang="ja-JP" dirty="0"/>
              <a:t>: X , </a:t>
            </a:r>
            <a:r>
              <a:rPr kumimoji="1" lang="ja-JP" altLang="en-US" dirty="0"/>
              <a:t>緑軸</a:t>
            </a:r>
            <a:r>
              <a:rPr kumimoji="1" lang="en-US" altLang="ja-JP" dirty="0"/>
              <a:t>: Y , </a:t>
            </a:r>
            <a:r>
              <a:rPr kumimoji="1" lang="ja-JP" altLang="en-US" dirty="0"/>
              <a:t>青軸</a:t>
            </a:r>
            <a:r>
              <a:rPr kumimoji="1" lang="en-US" altLang="ja-JP" dirty="0"/>
              <a:t>: Z (RGB</a:t>
            </a:r>
            <a:r>
              <a:rPr kumimoji="1" lang="ja-JP" altLang="en-US" dirty="0"/>
              <a:t>の順）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1D6453-51A7-2F5A-0C1A-2C5F4AB352E6}"/>
              </a:ext>
            </a:extLst>
          </p:cNvPr>
          <p:cNvSpPr txBox="1"/>
          <p:nvPr/>
        </p:nvSpPr>
        <p:spPr>
          <a:xfrm>
            <a:off x="1345298" y="56714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車体原点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FC31F9B-DF8A-AD76-53CA-DCA54EA37F1D}"/>
              </a:ext>
            </a:extLst>
          </p:cNvPr>
          <p:cNvSpPr txBox="1"/>
          <p:nvPr/>
        </p:nvSpPr>
        <p:spPr>
          <a:xfrm>
            <a:off x="5967936" y="47507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車体原点</a:t>
            </a:r>
          </a:p>
        </p:txBody>
      </p:sp>
    </p:spTree>
    <p:extLst>
      <p:ext uri="{BB962C8B-B14F-4D97-AF65-F5344CB8AC3E}">
        <p14:creationId xmlns:p14="http://schemas.microsoft.com/office/powerpoint/2010/main" val="199634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E2905-2FC6-7813-7BAE-4E53C621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モデルファイルの作成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4D6928-7654-FC91-0468-A2535C4E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0298"/>
            <a:ext cx="7886700" cy="4490115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のディレクトリに </a:t>
            </a:r>
            <a:r>
              <a:rPr kumimoji="1" lang="en-US" altLang="ja-JP" dirty="0"/>
              <a:t>“model” </a:t>
            </a:r>
            <a:r>
              <a:rPr kumimoji="1" lang="ja-JP" altLang="en-US" dirty="0"/>
              <a:t>ディレクトリを作成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gedit</a:t>
            </a:r>
            <a:r>
              <a:rPr kumimoji="1" lang="ja-JP" altLang="en-US" dirty="0"/>
              <a:t>等のテキストエディタを用いて 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ファイルを作成する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316595-D8E2-29E4-B787-EB0451576EE1}"/>
              </a:ext>
            </a:extLst>
          </p:cNvPr>
          <p:cNvSpPr txBox="1"/>
          <p:nvPr/>
        </p:nvSpPr>
        <p:spPr>
          <a:xfrm>
            <a:off x="907311" y="2767213"/>
            <a:ext cx="686752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model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A1571E-3F1F-5A17-8271-9DC2C709945D}"/>
              </a:ext>
            </a:extLst>
          </p:cNvPr>
          <p:cNvSpPr txBox="1"/>
          <p:nvPr/>
        </p:nvSpPr>
        <p:spPr>
          <a:xfrm>
            <a:off x="907310" y="5775821"/>
            <a:ext cx="68675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gedit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model/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mobile_robot.body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142187-1E35-2DC3-909B-F0641F3087CB}"/>
              </a:ext>
            </a:extLst>
          </p:cNvPr>
          <p:cNvSpPr txBox="1"/>
          <p:nvPr/>
        </p:nvSpPr>
        <p:spPr>
          <a:xfrm>
            <a:off x="824249" y="3643087"/>
            <a:ext cx="717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ROS</a:t>
            </a:r>
            <a:r>
              <a:rPr kumimoji="1" lang="ja-JP" altLang="en-US" dirty="0"/>
              <a:t>の慣習としては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urdf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や</a:t>
            </a:r>
            <a:r>
              <a:rPr kumimoji="1" lang="en-US" altLang="ja-JP" dirty="0"/>
              <a:t>”robots”</a:t>
            </a:r>
            <a:r>
              <a:rPr kumimoji="1" lang="ja-JP" altLang="en-US" dirty="0"/>
              <a:t>といったディレクトリ名が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kumimoji="1" lang="ja-JP" altLang="en-US" dirty="0"/>
              <a:t>使われることが多い</a:t>
            </a:r>
          </a:p>
        </p:txBody>
      </p:sp>
    </p:spTree>
    <p:extLst>
      <p:ext uri="{BB962C8B-B14F-4D97-AF65-F5344CB8AC3E}">
        <p14:creationId xmlns:p14="http://schemas.microsoft.com/office/powerpoint/2010/main" val="167785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B9CE3-9C15-6794-EAC0-B6ED6E61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チュートリアルの目的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CED367-5B11-F52B-745C-1BCD5DCCD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97715" cy="47817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と</a:t>
            </a:r>
            <a:r>
              <a:rPr lang="en-US" altLang="ja-JP" dirty="0"/>
              <a:t>ROS 2</a:t>
            </a:r>
            <a:r>
              <a:rPr lang="ja-JP" altLang="en-US" dirty="0"/>
              <a:t>を用いてロボットのシミュレーションができるようになる</a:t>
            </a:r>
            <a:endParaRPr lang="en-US" altLang="ja-JP" dirty="0"/>
          </a:p>
          <a:p>
            <a:pPr lvl="1"/>
            <a:r>
              <a:rPr lang="ja-JP" altLang="en-US" dirty="0"/>
              <a:t>ロボットシミュレーションの基本が分かる</a:t>
            </a:r>
            <a:endParaRPr lang="en-US" altLang="ja-JP" dirty="0"/>
          </a:p>
          <a:p>
            <a:pPr lvl="1"/>
            <a:r>
              <a:rPr lang="en-US" altLang="ja-JP" dirty="0"/>
              <a:t>ROS 2</a:t>
            </a:r>
            <a:r>
              <a:rPr lang="ja-JP" altLang="en-US" dirty="0"/>
              <a:t>の基本が分かる</a:t>
            </a: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r>
              <a:rPr lang="ja-JP" altLang="en-US" dirty="0"/>
              <a:t>必要なスキル</a:t>
            </a:r>
            <a:endParaRPr lang="en-US" altLang="ja-JP" dirty="0"/>
          </a:p>
          <a:p>
            <a:pPr lvl="1"/>
            <a:r>
              <a:rPr lang="en-US" altLang="ja-JP" dirty="0"/>
              <a:t>Linux</a:t>
            </a:r>
            <a:r>
              <a:rPr lang="ja-JP" altLang="en-US" dirty="0"/>
              <a:t>コマンドラインの操作</a:t>
            </a:r>
            <a:endParaRPr lang="en-US" altLang="ja-JP" dirty="0"/>
          </a:p>
          <a:p>
            <a:pPr lvl="1"/>
            <a:r>
              <a:rPr lang="en-US" altLang="ja-JP" dirty="0"/>
              <a:t>C++</a:t>
            </a:r>
            <a:r>
              <a:rPr lang="ja-JP" altLang="en-US" dirty="0"/>
              <a:t>言語のプログラミング</a:t>
            </a:r>
            <a:endParaRPr lang="en-US" altLang="ja-JP" dirty="0"/>
          </a:p>
          <a:p>
            <a:pPr lvl="2"/>
            <a:r>
              <a:rPr lang="ja-JP" altLang="en-US" dirty="0"/>
              <a:t>十分なスキルが無くても実習自体は進められます。必要に応じて学習していただければより理解が深まります。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48533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8786"/>
            <a:ext cx="7886700" cy="1325563"/>
          </a:xfrm>
        </p:spPr>
        <p:txBody>
          <a:bodyPr/>
          <a:lstStyle/>
          <a:p>
            <a:r>
              <a:rPr lang="ja-JP" altLang="en-US" dirty="0"/>
              <a:t>車体の記述 </a:t>
            </a:r>
            <a:r>
              <a:rPr lang="en-US" altLang="ja-JP" dirty="0"/>
              <a:t>(Body</a:t>
            </a:r>
            <a:r>
              <a:rPr lang="ja-JP" altLang="en-US" dirty="0"/>
              <a:t>形式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61646" y="1066878"/>
            <a:ext cx="6867525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ChoreonoidBody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format_version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</a:t>
            </a: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angle_unit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degree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root_link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Chassis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-0.1, 0, 0.0975 ]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Box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size: [ 0.36, 0.24, 0.135 ]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-0.255, 0, 0.02 ]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0.01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0.02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3B4F72-EED3-50E2-1510-D8B765191240}"/>
              </a:ext>
            </a:extLst>
          </p:cNvPr>
          <p:cNvSpPr txBox="1"/>
          <p:nvPr/>
        </p:nvSpPr>
        <p:spPr>
          <a:xfrm>
            <a:off x="3656776" y="1364082"/>
            <a:ext cx="3871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 インデントに注意！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kumimoji="1" lang="en-US" altLang="ja-JP" sz="2000" b="1" dirty="0">
                <a:solidFill>
                  <a:srgbClr val="FF0000"/>
                </a:solidFill>
              </a:rPr>
              <a:t>(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ここではスペース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2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文字を使用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)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96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9B9D-C1C6-9FDC-6479-F8514CF7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ヘッダ部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4C67A4-5C53-04F0-A476-D666A632382A}"/>
              </a:ext>
            </a:extLst>
          </p:cNvPr>
          <p:cNvSpPr txBox="1"/>
          <p:nvPr/>
        </p:nvSpPr>
        <p:spPr>
          <a:xfrm>
            <a:off x="810587" y="1837388"/>
            <a:ext cx="745614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ChoreonoidBody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最初に書く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format_version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記述形式のバージョン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angle_unit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degree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角度の単位を度にする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(radian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も可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モデルの名前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root_link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Chassis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ルートリンクの名前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2809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9B9D-C1C6-9FDC-6479-F8514CF7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17"/>
            <a:ext cx="7886700" cy="1325563"/>
          </a:xfrm>
        </p:spPr>
        <p:txBody>
          <a:bodyPr/>
          <a:lstStyle/>
          <a:p>
            <a:r>
              <a:rPr lang="ja-JP" altLang="en-US" dirty="0"/>
              <a:t>リンクの記述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4C67A4-5C53-04F0-A476-D666A632382A}"/>
              </a:ext>
            </a:extLst>
          </p:cNvPr>
          <p:cNvSpPr txBox="1"/>
          <p:nvPr/>
        </p:nvSpPr>
        <p:spPr>
          <a:xfrm>
            <a:off x="843927" y="1178278"/>
            <a:ext cx="762239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リンクのリスト（これ以下に複数のリンクを記述可能）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リスト要素の開始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リンク名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関節タイプ：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free, revolute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回転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prismatic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直動）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重心（リンクローカル座標）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 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質量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慣性行列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接触マテリアル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Slider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床との摩擦係数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リンクの要素のリスト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形状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-0.1, 0, 0.0975 ]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並進位置（リンクローカル座標）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幾何形状情報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Box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プリミティブタイプ：直方体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size: [ 0.36, 0.24, 0.135 ]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直方体のサイズ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形状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-0.255, 0, 0.02 ]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並進位置（リンクローカル座標）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幾何形状情報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プリミティブタイプ：円柱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0.01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高さ（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軸方向）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0.02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半径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軸まわり）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17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EC6006-093D-775B-77F3-B1DD95E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慣性行列の計算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801C24-7D8C-22E7-6A7F-AF50D6FF6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CAD</a:t>
            </a:r>
            <a:r>
              <a:rPr lang="ja-JP" altLang="en-US" dirty="0"/>
              <a:t>ツール</a:t>
            </a:r>
            <a:r>
              <a:rPr kumimoji="1" lang="ja-JP" altLang="en-US" dirty="0"/>
              <a:t>を利用</a:t>
            </a:r>
            <a:endParaRPr kumimoji="1" lang="en-US" altLang="ja-JP" dirty="0"/>
          </a:p>
          <a:p>
            <a:r>
              <a:rPr lang="ja-JP" altLang="en-US" dirty="0"/>
              <a:t>プリミティブ形状に関する式から算出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自動</a:t>
            </a:r>
            <a:r>
              <a:rPr lang="ja-JP" altLang="en-US" dirty="0"/>
              <a:t>計算</a:t>
            </a:r>
            <a:r>
              <a:rPr kumimoji="1" lang="ja-JP" altLang="en-US" dirty="0"/>
              <a:t>機能は</a:t>
            </a:r>
            <a:r>
              <a:rPr lang="ja-JP" altLang="en-US" dirty="0"/>
              <a:t>未実装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919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直方体</a:t>
            </a:r>
            <a:r>
              <a:rPr lang="en-US" altLang="ja-JP" dirty="0"/>
              <a:t>(Box)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/>
              <p:nvPr/>
            </p:nvSpPr>
            <p:spPr>
              <a:xfrm>
                <a:off x="733378" y="3623835"/>
                <a:ext cx="7781972" cy="2180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8" y="3623835"/>
                <a:ext cx="7781972" cy="2180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F6D171D2-2A20-F826-ED44-E25BD12B22F1}"/>
              </a:ext>
            </a:extLst>
          </p:cNvPr>
          <p:cNvGrpSpPr/>
          <p:nvPr/>
        </p:nvGrpSpPr>
        <p:grpSpPr>
          <a:xfrm>
            <a:off x="3365633" y="1831497"/>
            <a:ext cx="2386254" cy="1287071"/>
            <a:chOff x="3717169" y="2096072"/>
            <a:chExt cx="1620776" cy="87419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9D5D2D2F-4AA3-91CE-984D-AA53AEDB8ECA}"/>
                </a:ext>
              </a:extLst>
            </p:cNvPr>
            <p:cNvGrpSpPr/>
            <p:nvPr/>
          </p:nvGrpSpPr>
          <p:grpSpPr>
            <a:xfrm>
              <a:off x="3717169" y="2096072"/>
              <a:ext cx="1342204" cy="653193"/>
              <a:chOff x="1906934" y="1733332"/>
              <a:chExt cx="1342204" cy="653193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C2A248-2AF3-C035-6C1E-878860254E01}"/>
                  </a:ext>
                </a:extLst>
              </p:cNvPr>
              <p:cNvSpPr/>
              <p:nvPr/>
            </p:nvSpPr>
            <p:spPr>
              <a:xfrm>
                <a:off x="1906934" y="1903935"/>
                <a:ext cx="1155765" cy="482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2C66A081-983E-8269-DFF8-A1CC9CACDB99}"/>
                  </a:ext>
                </a:extLst>
              </p:cNvPr>
              <p:cNvCxnSpPr/>
              <p:nvPr/>
            </p:nvCxnSpPr>
            <p:spPr>
              <a:xfrm flipV="1">
                <a:off x="1906934" y="1737105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2E5C07E0-E868-5DB5-99CE-ACCEA6F0EB9D}"/>
                  </a:ext>
                </a:extLst>
              </p:cNvPr>
              <p:cNvCxnSpPr/>
              <p:nvPr/>
            </p:nvCxnSpPr>
            <p:spPr>
              <a:xfrm flipV="1">
                <a:off x="3062699" y="1733332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32D84AD8-1ED5-BE59-69BC-D175C95B31FF}"/>
                  </a:ext>
                </a:extLst>
              </p:cNvPr>
              <p:cNvCxnSpPr/>
              <p:nvPr/>
            </p:nvCxnSpPr>
            <p:spPr>
              <a:xfrm flipV="1">
                <a:off x="3062698" y="2213018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92ADD412-5D8D-C75A-9892-9047CAE785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3373" y="1733332"/>
                <a:ext cx="115576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27B95ABF-BE0E-2D39-10AE-34A2FD8DF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9137" y="1733332"/>
                <a:ext cx="0" cy="4796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8C5ABB6A-9789-1466-B25A-B09F7D910B29}"/>
                    </a:ext>
                  </a:extLst>
                </p:cNvPr>
                <p:cNvSpPr txBox="1"/>
                <p:nvPr/>
              </p:nvSpPr>
              <p:spPr>
                <a:xfrm>
                  <a:off x="4202012" y="2719413"/>
                  <a:ext cx="220631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8C5ABB6A-9789-1466-B25A-B09F7D910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2012" y="2719413"/>
                  <a:ext cx="220631" cy="250855"/>
                </a:xfrm>
                <a:prstGeom prst="rect">
                  <a:avLst/>
                </a:prstGeom>
                <a:blipFill>
                  <a:blip r:embed="rId4"/>
                  <a:stretch>
                    <a:fillRect l="-9434" r="-75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0A0328CE-9789-E498-CC95-49D1917A9BC8}"/>
                    </a:ext>
                  </a:extLst>
                </p:cNvPr>
                <p:cNvSpPr txBox="1"/>
                <p:nvPr/>
              </p:nvSpPr>
              <p:spPr>
                <a:xfrm>
                  <a:off x="4967954" y="2631225"/>
                  <a:ext cx="187358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0A0328CE-9789-E498-CC95-49D1917A9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54" y="2631225"/>
                  <a:ext cx="187358" cy="250855"/>
                </a:xfrm>
                <a:prstGeom prst="rect">
                  <a:avLst/>
                </a:prstGeom>
                <a:blipFill>
                  <a:blip r:embed="rId5"/>
                  <a:stretch>
                    <a:fillRect l="-24444" r="-20000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8F566245-30C3-A02E-DD0C-A332D61C67CF}"/>
                    </a:ext>
                  </a:extLst>
                </p:cNvPr>
                <p:cNvSpPr txBox="1"/>
                <p:nvPr/>
              </p:nvSpPr>
              <p:spPr>
                <a:xfrm>
                  <a:off x="5157991" y="2183643"/>
                  <a:ext cx="179954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8F566245-30C3-A02E-DD0C-A332D61C6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991" y="2183643"/>
                  <a:ext cx="179954" cy="250855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455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A256BFE-8A17-AE89-8712-377BF5CA014D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688434BA-0915-6ACC-AB9B-0BA81755D743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3E00B86D-6FC4-680B-180E-BC263EC2A1F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00C5081-703D-FC6E-A49F-EE9994598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6D7A614A-F15D-5074-4BAA-4A85C14978D2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6D7A614A-F15D-5074-4BAA-4A85C1497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D61CE90-B0DE-3E11-4ECE-C58BCC13F296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D61CE90-B0DE-3E11-4ECE-C58BCC13F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FE350FB5-D604-E758-C121-248C3BD7A655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FE350FB5-D604-E758-C121-248C3BD7A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1924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円柱</a:t>
            </a:r>
            <a:r>
              <a:rPr lang="en-US" altLang="ja-JP" dirty="0"/>
              <a:t>(Cylinder)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/>
              <p:nvPr/>
            </p:nvSpPr>
            <p:spPr>
              <a:xfrm>
                <a:off x="527817" y="3786866"/>
                <a:ext cx="7781972" cy="2180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(3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7" y="3786866"/>
                <a:ext cx="7781972" cy="2180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DF0EACD-452A-31F7-F0CC-F510A29B17BF}"/>
              </a:ext>
            </a:extLst>
          </p:cNvPr>
          <p:cNvGrpSpPr/>
          <p:nvPr/>
        </p:nvGrpSpPr>
        <p:grpSpPr>
          <a:xfrm>
            <a:off x="3623306" y="1791737"/>
            <a:ext cx="1489963" cy="1499882"/>
            <a:chOff x="3332685" y="1657060"/>
            <a:chExt cx="1489963" cy="1499882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6D92353A-DF53-9086-9FCD-2D9F91AD9257}"/>
                </a:ext>
              </a:extLst>
            </p:cNvPr>
            <p:cNvSpPr/>
            <p:nvPr/>
          </p:nvSpPr>
          <p:spPr>
            <a:xfrm>
              <a:off x="3332686" y="1657060"/>
              <a:ext cx="1489962" cy="3481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F0ED267A-4891-D776-0385-10026AEBC7A1}"/>
                </a:ext>
              </a:extLst>
            </p:cNvPr>
            <p:cNvSpPr/>
            <p:nvPr/>
          </p:nvSpPr>
          <p:spPr>
            <a:xfrm>
              <a:off x="3332685" y="2808820"/>
              <a:ext cx="1489962" cy="3481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C5A102B-62F6-44B2-F271-5BB31BC37E86}"/>
                </a:ext>
              </a:extLst>
            </p:cNvPr>
            <p:cNvSpPr/>
            <p:nvPr/>
          </p:nvSpPr>
          <p:spPr>
            <a:xfrm>
              <a:off x="3332685" y="2715349"/>
              <a:ext cx="1483825" cy="267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7DB85AE7-821D-3E5A-ED2F-1D50C45F2CC3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H="1">
              <a:off x="4822647" y="1831121"/>
              <a:ext cx="1" cy="1151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C2B4A0E5-A956-D64B-472A-CDD7BF4459EE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3332686" y="1831121"/>
              <a:ext cx="0" cy="1151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0A79770-3745-3E3A-9D03-1877F7BC84EB}"/>
              </a:ext>
            </a:extLst>
          </p:cNvPr>
          <p:cNvCxnSpPr>
            <a:cxnSpLocks/>
            <a:stCxn id="26" idx="6"/>
            <a:endCxn id="3" idx="6"/>
          </p:cNvCxnSpPr>
          <p:nvPr/>
        </p:nvCxnSpPr>
        <p:spPr>
          <a:xfrm>
            <a:off x="4425128" y="1960017"/>
            <a:ext cx="688141" cy="578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楕円 25">
            <a:extLst>
              <a:ext uri="{FF2B5EF4-FFF2-40B4-BE49-F238E27FC236}">
                <a16:creationId xmlns:a16="http://schemas.microsoft.com/office/drawing/2014/main" id="{C5D55DDA-2351-A9D3-316F-FF081868F0AA}"/>
              </a:ext>
            </a:extLst>
          </p:cNvPr>
          <p:cNvSpPr/>
          <p:nvPr/>
        </p:nvSpPr>
        <p:spPr>
          <a:xfrm>
            <a:off x="4305308" y="1900107"/>
            <a:ext cx="119820" cy="1198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66EE99D-CA30-6FCA-A638-8A170EE5ADF6}"/>
                  </a:ext>
                </a:extLst>
              </p:cNvPr>
              <p:cNvSpPr txBox="1"/>
              <p:nvPr/>
            </p:nvSpPr>
            <p:spPr>
              <a:xfrm>
                <a:off x="4794599" y="1464393"/>
                <a:ext cx="240771" cy="369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66EE99D-CA30-6FCA-A638-8A170EE5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99" y="1464393"/>
                <a:ext cx="240771" cy="369333"/>
              </a:xfrm>
              <a:prstGeom prst="rect">
                <a:avLst/>
              </a:prstGeom>
              <a:blipFill>
                <a:blip r:embed="rId4"/>
                <a:stretch>
                  <a:fillRect l="-15385" r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3EDB459-32E9-9456-56E3-800BA4303E3D}"/>
                  </a:ext>
                </a:extLst>
              </p:cNvPr>
              <p:cNvSpPr txBox="1"/>
              <p:nvPr/>
            </p:nvSpPr>
            <p:spPr>
              <a:xfrm>
                <a:off x="5155756" y="2356882"/>
                <a:ext cx="2649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3EDB459-32E9-9456-56E3-800BA4303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56" y="2356882"/>
                <a:ext cx="264944" cy="369332"/>
              </a:xfrm>
              <a:prstGeom prst="rect">
                <a:avLst/>
              </a:prstGeom>
              <a:blipFill>
                <a:blip r:embed="rId5"/>
                <a:stretch>
                  <a:fillRect l="-25581" r="-23256"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04850AB-8D3E-3FE0-EC48-B1BDD20E2054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676D9F1-4FD0-179F-BAE8-72376405F998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B283000-5448-4B50-751A-E7F50D46E7F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2028A76E-9ABD-4B02-E111-02CEB5FCE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130E5D1-794A-AAE5-9641-91A8F5D4E600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130E5D1-794A-AAE5-9641-91A8F5D4E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D01C04E-8309-1CBB-B8F5-17F76AE97C7E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D01C04E-8309-1CBB-B8F5-17F76AE97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D2BFE0A3-EA28-D4E6-263D-C2877130E569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D2BFE0A3-EA28-D4E6-263D-C2877130E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8571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球</a:t>
            </a:r>
            <a:r>
              <a:rPr lang="en-US" altLang="ja-JP" dirty="0"/>
              <a:t>(Sphere)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96302768-74E6-7C49-8FCF-299B5786BB0E}"/>
                  </a:ext>
                </a:extLst>
              </p:cNvPr>
              <p:cNvSpPr txBox="1"/>
              <p:nvPr/>
            </p:nvSpPr>
            <p:spPr>
              <a:xfrm>
                <a:off x="1974723" y="3798897"/>
                <a:ext cx="4672083" cy="2329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96302768-74E6-7C49-8FCF-299B5786B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23" y="3798897"/>
                <a:ext cx="4672083" cy="2329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75C2D49-E311-E404-AA6A-219EEC30BCFC}"/>
              </a:ext>
            </a:extLst>
          </p:cNvPr>
          <p:cNvGrpSpPr/>
          <p:nvPr/>
        </p:nvGrpSpPr>
        <p:grpSpPr>
          <a:xfrm>
            <a:off x="3657602" y="1733636"/>
            <a:ext cx="1545659" cy="1545659"/>
            <a:chOff x="6363669" y="2346392"/>
            <a:chExt cx="770509" cy="770509"/>
          </a:xfrm>
        </p:grpSpPr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B0FDA827-B03D-8BE8-8516-750EC41402F7}"/>
                </a:ext>
              </a:extLst>
            </p:cNvPr>
            <p:cNvSpPr/>
            <p:nvPr/>
          </p:nvSpPr>
          <p:spPr>
            <a:xfrm>
              <a:off x="6363669" y="2346392"/>
              <a:ext cx="770509" cy="770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6647AF1F-C791-8589-4251-6A352FC8A02E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V="1">
              <a:off x="6762848" y="2459230"/>
              <a:ext cx="258492" cy="26838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03B94B43-6113-641B-A307-119E562F915C}"/>
                </a:ext>
              </a:extLst>
            </p:cNvPr>
            <p:cNvSpPr/>
            <p:nvPr/>
          </p:nvSpPr>
          <p:spPr>
            <a:xfrm>
              <a:off x="6724938" y="2690485"/>
              <a:ext cx="59730" cy="5973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E6A2C7EF-1395-D82C-526F-369D394B82BE}"/>
                    </a:ext>
                  </a:extLst>
                </p:cNvPr>
                <p:cNvSpPr txBox="1"/>
                <p:nvPr/>
              </p:nvSpPr>
              <p:spPr>
                <a:xfrm>
                  <a:off x="6879457" y="2551985"/>
                  <a:ext cx="120024" cy="18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E6A2C7EF-1395-D82C-526F-369D394B8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457" y="2551985"/>
                  <a:ext cx="120024" cy="184112"/>
                </a:xfrm>
                <a:prstGeom prst="rect">
                  <a:avLst/>
                </a:prstGeom>
                <a:blipFill>
                  <a:blip r:embed="rId4"/>
                  <a:stretch>
                    <a:fillRect l="-15385" r="-102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14B2FE7-1460-5BFF-1917-48A6CB4BA39E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7ECD174A-515A-16AC-990A-48685A118C4F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569C818-540B-3FED-2BF2-F09D339E56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2D02DE9-2B6E-DFA0-675C-A3BFB15B6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CCC6ADC-38BB-4EC4-9EC5-1E9F91CA8E2D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CCC6ADC-38BB-4EC4-9EC5-1E9F91CA8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E0D44E76-F5B1-C7F6-9723-7491AF479F27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E0D44E76-F5B1-C7F6-9723-7491AF479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D4F543B3-0AD7-9B73-83A4-93F32ED582F4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D4F543B3-0AD7-9B73-83A4-93F32ED58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6121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E1D886-D9BA-332B-259A-1139ECFD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8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モデルの読み込み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1432AF-ACE5-4D69-3103-3A7BEA66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0369"/>
            <a:ext cx="7886700" cy="214443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を起動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「ファイル」－「読み込み」－「ボディ」</a:t>
            </a:r>
            <a:endParaRPr kumimoji="1" lang="en-US" altLang="ja-JP" dirty="0"/>
          </a:p>
          <a:p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B440D-A9A5-DCE7-5A10-8905F9E3A05B}"/>
              </a:ext>
            </a:extLst>
          </p:cNvPr>
          <p:cNvSpPr txBox="1"/>
          <p:nvPr/>
        </p:nvSpPr>
        <p:spPr>
          <a:xfrm>
            <a:off x="1552497" y="1781558"/>
            <a:ext cx="47508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E0D0ECD-CCBB-B7A6-46D1-2C98B8B9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48" y="2967056"/>
            <a:ext cx="4896913" cy="362703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87D45BF-490B-B0A6-B717-008C1D911B7C}"/>
              </a:ext>
            </a:extLst>
          </p:cNvPr>
          <p:cNvCxnSpPr>
            <a:cxnSpLocks/>
          </p:cNvCxnSpPr>
          <p:nvPr/>
        </p:nvCxnSpPr>
        <p:spPr>
          <a:xfrm>
            <a:off x="1489957" y="3726255"/>
            <a:ext cx="39454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CE8163-59DC-92EA-B143-5B1F03675777}"/>
              </a:ext>
            </a:extLst>
          </p:cNvPr>
          <p:cNvSpPr txBox="1"/>
          <p:nvPr/>
        </p:nvSpPr>
        <p:spPr>
          <a:xfrm>
            <a:off x="197146" y="3447558"/>
            <a:ext cx="13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アイテムが追加される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F986AF2-550E-4BD5-2D90-906E70F5B05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539509" y="4873706"/>
            <a:ext cx="2613233" cy="23003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EF4B0C-1FCB-81CF-3821-84E7B0F77216}"/>
              </a:ext>
            </a:extLst>
          </p:cNvPr>
          <p:cNvSpPr txBox="1"/>
          <p:nvPr/>
        </p:nvSpPr>
        <p:spPr>
          <a:xfrm>
            <a:off x="7152742" y="4780574"/>
            <a:ext cx="111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作成した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車体部分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42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70584-C099-C4C6-96FA-0A1C2E1B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シーンビューの操作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E3F9AB-1D53-0565-C700-0FFD02DB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ビューモード／エディットモード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ダブルクリック／</a:t>
            </a:r>
            <a:r>
              <a:rPr kumimoji="1" lang="en-US" altLang="ja-JP" dirty="0"/>
              <a:t>ESC</a:t>
            </a:r>
            <a:r>
              <a:rPr kumimoji="1" lang="ja-JP" altLang="en-US" dirty="0"/>
              <a:t>／切り替えボタンで切り替え</a:t>
            </a:r>
            <a:endParaRPr kumimoji="1" lang="en-US" altLang="ja-JP" dirty="0"/>
          </a:p>
          <a:p>
            <a:pPr lvl="1"/>
            <a:r>
              <a:rPr lang="ja-JP" altLang="en-US" dirty="0"/>
              <a:t>エディットモードではロボットの移動／姿勢変更が可能</a:t>
            </a:r>
            <a:endParaRPr kumimoji="1" lang="en-US" altLang="ja-JP" dirty="0"/>
          </a:p>
          <a:p>
            <a:r>
              <a:rPr lang="ja-JP" altLang="en-US" dirty="0"/>
              <a:t>視点操作（ビューモード）</a:t>
            </a:r>
            <a:endParaRPr kumimoji="1" lang="en-US" altLang="ja-JP" dirty="0"/>
          </a:p>
          <a:p>
            <a:pPr lvl="1"/>
            <a:r>
              <a:rPr lang="ja-JP" altLang="en-US" dirty="0"/>
              <a:t>左ドラッグ：視点回転</a:t>
            </a:r>
            <a:endParaRPr lang="en-US" altLang="ja-JP" dirty="0"/>
          </a:p>
          <a:p>
            <a:pPr lvl="1"/>
            <a:r>
              <a:rPr kumimoji="1" lang="ja-JP" altLang="en-US" dirty="0"/>
              <a:t>中央ドラッグ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視点平行移動</a:t>
            </a:r>
            <a:endParaRPr kumimoji="1" lang="en-US" altLang="ja-JP" dirty="0"/>
          </a:p>
          <a:p>
            <a:pPr lvl="2"/>
            <a:r>
              <a:rPr lang="en-US" altLang="ja-JP" dirty="0"/>
              <a:t>Ctrl</a:t>
            </a:r>
            <a:r>
              <a:rPr lang="ja-JP" altLang="en-US" dirty="0"/>
              <a:t>を押しているとズーム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ホイール：ズーム</a:t>
            </a:r>
            <a:endParaRPr kumimoji="1" lang="en-US" altLang="ja-JP" dirty="0"/>
          </a:p>
          <a:p>
            <a:pPr lvl="1"/>
            <a:r>
              <a:rPr lang="ja-JP" altLang="en-US" dirty="0"/>
              <a:t>右ボタン：コンテキストメニュー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3716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FFE7EF-D53E-94CD-63B3-866F4166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346"/>
            <a:ext cx="7886700" cy="1325563"/>
          </a:xfrm>
        </p:spPr>
        <p:txBody>
          <a:bodyPr/>
          <a:lstStyle/>
          <a:p>
            <a:r>
              <a:rPr lang="ja-JP" altLang="en-US" dirty="0"/>
              <a:t>プロジェクトファイルの保存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43D5B4-4A98-23F6-5984-F52C243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579"/>
            <a:ext cx="7886700" cy="2677065"/>
          </a:xfrm>
        </p:spPr>
        <p:txBody>
          <a:bodyPr/>
          <a:lstStyle/>
          <a:p>
            <a:r>
              <a:rPr kumimoji="1" lang="ja-JP" altLang="en-US" dirty="0"/>
              <a:t>「ファイル」ー「プロジェクトに名前を付けて保存」を選択</a:t>
            </a:r>
            <a:endParaRPr kumimoji="1" lang="en-US" altLang="ja-JP" dirty="0"/>
          </a:p>
          <a:p>
            <a:r>
              <a:rPr lang="ja-JP" altLang="en-US" dirty="0"/>
              <a:t>「プロジェクトの保存」ダイアログで保存する</a:t>
            </a:r>
            <a:endParaRPr lang="en-US" altLang="ja-JP" dirty="0"/>
          </a:p>
          <a:p>
            <a:pPr lvl="1"/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</a:t>
            </a:r>
            <a:r>
              <a:rPr kumimoji="1" lang="ja-JP" altLang="en-US" dirty="0"/>
              <a:t>以下に</a:t>
            </a:r>
            <a:r>
              <a:rPr kumimoji="1" lang="en-US" altLang="ja-JP" dirty="0"/>
              <a:t>”project”</a:t>
            </a:r>
            <a:r>
              <a:rPr kumimoji="1" lang="ja-JP" altLang="en-US" dirty="0"/>
              <a:t>ディレクトリを作成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ファイル名：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mobile_robot.cnoid</a:t>
            </a:r>
            <a:r>
              <a:rPr kumimoji="1" lang="en-US" altLang="ja-JP" dirty="0"/>
              <a:t>”</a:t>
            </a:r>
          </a:p>
          <a:p>
            <a:pPr lvl="1"/>
            <a:endParaRPr kumimoji="1" lang="ja-JP" altLang="en-US" dirty="0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CCD2117D-34EF-C53A-EE4B-B8CEE4161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64" y="4171675"/>
            <a:ext cx="4916065" cy="24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4986EB-7FEA-C48B-8284-DE9CEAB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A0A6A2-0715-63EC-36BE-3FACE3E85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8949"/>
            <a:ext cx="7886700" cy="4784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モバイルロボットのシミュレーション</a:t>
            </a:r>
            <a:endParaRPr kumimoji="1" lang="en-US" altLang="ja-JP" dirty="0"/>
          </a:p>
          <a:p>
            <a:r>
              <a:rPr lang="ja-JP" altLang="en-US" dirty="0"/>
              <a:t>環境構築</a:t>
            </a:r>
            <a:endParaRPr lang="en-US" altLang="ja-JP" dirty="0"/>
          </a:p>
          <a:p>
            <a:r>
              <a:rPr lang="ja-JP" altLang="en-US" dirty="0"/>
              <a:t>モデルの作成</a:t>
            </a:r>
            <a:endParaRPr lang="en-US" altLang="ja-JP" dirty="0"/>
          </a:p>
          <a:p>
            <a:r>
              <a:rPr lang="ja-JP" altLang="en-US" dirty="0"/>
              <a:t>シミュレーション</a:t>
            </a:r>
            <a:endParaRPr lang="en-US" altLang="ja-JP" dirty="0"/>
          </a:p>
          <a:p>
            <a:r>
              <a:rPr lang="ja-JP" altLang="en-US" dirty="0"/>
              <a:t>ロボットの制御</a:t>
            </a:r>
            <a:endParaRPr lang="en-US" altLang="ja-JP" dirty="0"/>
          </a:p>
          <a:p>
            <a:r>
              <a:rPr lang="en-US" altLang="ja-JP" dirty="0"/>
              <a:t>ROS 2</a:t>
            </a:r>
            <a:r>
              <a:rPr lang="ja-JP" altLang="en-US" dirty="0"/>
              <a:t>通信の利用</a:t>
            </a:r>
            <a:endParaRPr lang="en-US" altLang="ja-JP" dirty="0"/>
          </a:p>
          <a:p>
            <a:r>
              <a:rPr lang="ja-JP" altLang="en-US" dirty="0"/>
              <a:t>視覚センサの導入</a:t>
            </a:r>
            <a:endParaRPr lang="en-US" altLang="ja-JP" dirty="0"/>
          </a:p>
          <a:p>
            <a:r>
              <a:rPr lang="ja-JP" altLang="en-US" dirty="0"/>
              <a:t>状態の可視化</a:t>
            </a:r>
            <a:endParaRPr lang="en-US" altLang="ja-JP" dirty="0"/>
          </a:p>
          <a:p>
            <a:r>
              <a:rPr lang="ja-JP" altLang="en-US" dirty="0"/>
              <a:t>遠隔操作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37910D4-68C3-D42F-B22D-74D4DECBE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88" y="2470728"/>
            <a:ext cx="2884942" cy="28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4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CCFFA8-9248-B32D-DE31-253F85A0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プロジェクトファイルの読込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2EDF3E-8331-AFD6-242B-EC292EC37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72888"/>
          </a:xfrm>
        </p:spPr>
        <p:txBody>
          <a:bodyPr/>
          <a:lstStyle/>
          <a:p>
            <a:r>
              <a:rPr kumimoji="1" lang="ja-JP" altLang="en-US" dirty="0"/>
              <a:t>メニューの「ファイル」－「プロジェクトを開く」から読み込む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または、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起動時のコマンドラインで指定する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C5C4F5-DFE7-DF1A-55BE-736C69805F79}"/>
              </a:ext>
            </a:extLst>
          </p:cNvPr>
          <p:cNvSpPr txBox="1"/>
          <p:nvPr/>
        </p:nvSpPr>
        <p:spPr>
          <a:xfrm>
            <a:off x="879298" y="4413845"/>
            <a:ext cx="715535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/project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mobile_robot.cnoid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762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左車輪の追加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74834" y="1580620"/>
            <a:ext cx="7238725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&amp;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0.03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0.076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diffuseColor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[ 0.2, 0.2, 0.2 ]</a:t>
            </a:r>
            <a:endParaRPr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AEAA9E-7FC0-24BC-B513-111CC1779DE6}"/>
              </a:ext>
            </a:extLst>
          </p:cNvPr>
          <p:cNvSpPr txBox="1"/>
          <p:nvPr/>
        </p:nvSpPr>
        <p:spPr>
          <a:xfrm>
            <a:off x="4308596" y="922403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に以下を追記する</a:t>
            </a:r>
          </a:p>
        </p:txBody>
      </p:sp>
    </p:spTree>
    <p:extLst>
      <p:ext uri="{BB962C8B-B14F-4D97-AF65-F5344CB8AC3E}">
        <p14:creationId xmlns:p14="http://schemas.microsoft.com/office/powerpoint/2010/main" val="1070995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解説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561641" y="1580620"/>
            <a:ext cx="7784004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親リンク名（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Chassis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の子リンクとする）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親リンクからの相対位置（親リンクローカル座標）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関節タイプ：回転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ID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から順番に降る）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関節軸（リンクローカル座標）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接触マテリアル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Tire (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床との摩擦係数が高くなる）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&amp;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以下の記述内容に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YAML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のアンカーをつけて右車輪で再利用する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0.03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0.076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  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メッシュの分割数．分割数を増やして滑らかにする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アピアランス（表面の見た目を記述する）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マテリアル（色等を記述する）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diffuseColor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[ 0.2, 0.2, 0.2 ]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拡散反射光の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R,G,B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値（各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0.0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～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1.0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30892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AF4EF7-E9C0-EEB5-BFA0-1CA744A5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575"/>
            <a:ext cx="7886700" cy="1325563"/>
          </a:xfrm>
        </p:spPr>
        <p:txBody>
          <a:bodyPr/>
          <a:lstStyle/>
          <a:p>
            <a:r>
              <a:rPr lang="ja-JP" altLang="en-US" dirty="0"/>
              <a:t>再読み込み機能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89779B-34FA-47FC-5444-5FB426887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1427"/>
            <a:ext cx="7886700" cy="1544194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のアイテムを右クリックして「</a:t>
            </a:r>
            <a:r>
              <a:rPr lang="ja-JP" altLang="en-US" dirty="0"/>
              <a:t>再読み込み」を実行</a:t>
            </a:r>
            <a:endParaRPr lang="en-US" altLang="ja-JP" dirty="0"/>
          </a:p>
          <a:p>
            <a:r>
              <a:rPr kumimoji="1" lang="ja-JP" altLang="en-US" dirty="0"/>
              <a:t>もしくはアイテムを選択して</a:t>
            </a:r>
            <a:r>
              <a:rPr kumimoji="1" lang="en-US" altLang="ja-JP" dirty="0"/>
              <a:t>Ctrl + R</a:t>
            </a:r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2C6938C-E403-F68F-1E82-8EDF1B79F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669"/>
          <a:stretch/>
        </p:blipFill>
        <p:spPr>
          <a:xfrm>
            <a:off x="448633" y="3342138"/>
            <a:ext cx="3826305" cy="3090983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1C4E70-6B06-61BF-03B9-14B143D7D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98" y="3342138"/>
            <a:ext cx="3826305" cy="3109561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E48C81A-0451-4443-ADC3-2BED8DB90918}"/>
              </a:ext>
            </a:extLst>
          </p:cNvPr>
          <p:cNvSpPr/>
          <p:nvPr/>
        </p:nvSpPr>
        <p:spPr>
          <a:xfrm>
            <a:off x="984028" y="4776231"/>
            <a:ext cx="937608" cy="2227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3B877283-17B8-61AA-66FA-895A93EBE946}"/>
              </a:ext>
            </a:extLst>
          </p:cNvPr>
          <p:cNvSpPr/>
          <p:nvPr/>
        </p:nvSpPr>
        <p:spPr>
          <a:xfrm>
            <a:off x="4360808" y="4286539"/>
            <a:ext cx="459520" cy="97938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2BD242-EB26-9D56-F145-AA3E843AF3B8}"/>
              </a:ext>
            </a:extLst>
          </p:cNvPr>
          <p:cNvSpPr txBox="1"/>
          <p:nvPr/>
        </p:nvSpPr>
        <p:spPr>
          <a:xfrm>
            <a:off x="6239146" y="4045919"/>
            <a:ext cx="14148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左車輪付きの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モデルに更新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27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右車輪の追加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7C7AE62-BF65-FA05-5724-28151EA7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88" y="4751735"/>
            <a:ext cx="6616213" cy="3708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sz="2400" dirty="0"/>
              <a:t>再読み込み </a:t>
            </a:r>
            <a:r>
              <a:rPr lang="en-US" altLang="ja-JP" sz="2400" dirty="0"/>
              <a:t>(Ctrl + R)</a:t>
            </a:r>
            <a:r>
              <a:rPr lang="ja-JP" altLang="en-US" sz="2400" dirty="0"/>
              <a:t>して更新</a:t>
            </a:r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74834" y="1537513"/>
            <a:ext cx="686752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-0.145, 0.076 ]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*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7F2ACB1-78DB-5457-0562-228FDCBA393A}"/>
              </a:ext>
            </a:extLst>
          </p:cNvPr>
          <p:cNvSpPr txBox="1"/>
          <p:nvPr/>
        </p:nvSpPr>
        <p:spPr>
          <a:xfrm>
            <a:off x="740155" y="5281245"/>
            <a:ext cx="74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完成版はお手本パッケージの</a:t>
            </a:r>
            <a:r>
              <a:rPr kumimoji="1" lang="en-US" altLang="ja-JP" dirty="0"/>
              <a:t>”model/</a:t>
            </a:r>
            <a:r>
              <a:rPr kumimoji="1" lang="en-US" altLang="ja-JP" dirty="0" err="1"/>
              <a:t>mobile_robot_primitive.body</a:t>
            </a:r>
            <a:r>
              <a:rPr kumimoji="1" lang="en-US" altLang="ja-JP" dirty="0"/>
              <a:t>”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EEBD02-C628-ADD0-8831-C83AECA3AFA0}"/>
              </a:ext>
            </a:extLst>
          </p:cNvPr>
          <p:cNvSpPr txBox="1"/>
          <p:nvPr/>
        </p:nvSpPr>
        <p:spPr>
          <a:xfrm>
            <a:off x="2469345" y="4122836"/>
            <a:ext cx="453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</a:t>
            </a:r>
            <a:r>
              <a:rPr lang="ja-JP" altLang="en-US" sz="1200" b="1" dirty="0">
                <a:solidFill>
                  <a:srgbClr val="FF0000"/>
                </a:solidFill>
              </a:rPr>
              <a:t>左車輪でつけたアンカーの内容をエイリアスとして取り込む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72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297582-E62E-426B-5DCA-DF5E8C0C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20BC44-FDCF-B833-C8D7-9A8FD102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720"/>
            <a:ext cx="7886700" cy="4896154"/>
          </a:xfrm>
        </p:spPr>
        <p:txBody>
          <a:bodyPr>
            <a:normAutofit/>
          </a:bodyPr>
          <a:lstStyle/>
          <a:p>
            <a:r>
              <a:rPr lang="ja-JP" altLang="en-US" dirty="0"/>
              <a:t>シーンビューを編集モードに</a:t>
            </a:r>
            <a:endParaRPr lang="en-US" altLang="ja-JP" dirty="0"/>
          </a:p>
          <a:p>
            <a:pPr lvl="1"/>
            <a:r>
              <a:rPr kumimoji="1" lang="ja-JP" altLang="en-US" dirty="0"/>
              <a:t>車体のドラッグで移動・回転</a:t>
            </a:r>
            <a:endParaRPr kumimoji="1" lang="en-US" altLang="ja-JP" dirty="0"/>
          </a:p>
          <a:p>
            <a:pPr lvl="1"/>
            <a:r>
              <a:rPr lang="ja-JP" altLang="en-US" dirty="0"/>
              <a:t>車輪のドラッグで</a:t>
            </a:r>
            <a:r>
              <a:rPr kumimoji="1" lang="ja-JP" altLang="en-US" dirty="0"/>
              <a:t>回転</a:t>
            </a:r>
            <a:endParaRPr kumimoji="1" lang="en-US" altLang="ja-JP" dirty="0"/>
          </a:p>
          <a:p>
            <a:r>
              <a:rPr lang="ja-JP" altLang="en-US" dirty="0"/>
              <a:t>「配置ビュー」を用いて車体の移動</a:t>
            </a:r>
            <a:endParaRPr lang="en-US" altLang="ja-JP" dirty="0"/>
          </a:p>
          <a:p>
            <a:r>
              <a:rPr lang="ja-JP" altLang="en-US" dirty="0"/>
              <a:t>関節変位ビュー上のスライダ（ダイアル）操作</a:t>
            </a:r>
            <a:endParaRPr lang="en-US" altLang="ja-JP" dirty="0"/>
          </a:p>
          <a:p>
            <a:r>
              <a:rPr lang="ja-JP" altLang="en-US" dirty="0"/>
              <a:t>アイテムのチェックで表示／非表示</a:t>
            </a:r>
            <a:endParaRPr lang="en-US" altLang="ja-JP" dirty="0"/>
          </a:p>
          <a:p>
            <a:r>
              <a:rPr kumimoji="1" lang="ja-JP" altLang="en-US" dirty="0"/>
              <a:t>シーンビューのコンテキストメニューから原点／重心表示</a:t>
            </a:r>
            <a:endParaRPr kumimoji="1" lang="en-US" altLang="ja-JP" dirty="0"/>
          </a:p>
          <a:p>
            <a:r>
              <a:rPr kumimoji="1" lang="ja-JP" altLang="en-US" dirty="0"/>
              <a:t>「表示リンクの選択」プロパティを</a:t>
            </a:r>
            <a:r>
              <a:rPr kumimoji="1" lang="en-US" altLang="ja-JP" dirty="0"/>
              <a:t>True</a:t>
            </a:r>
          </a:p>
          <a:p>
            <a:pPr lvl="1"/>
            <a:r>
              <a:rPr lang="ja-JP" altLang="en-US" dirty="0"/>
              <a:t>「リンク／デバイス」ビューで表示リンクの選択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98944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Part4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シミュレーションの実行</a:t>
            </a:r>
          </a:p>
        </p:txBody>
      </p:sp>
    </p:spTree>
    <p:extLst>
      <p:ext uri="{BB962C8B-B14F-4D97-AF65-F5344CB8AC3E}">
        <p14:creationId xmlns:p14="http://schemas.microsoft.com/office/powerpoint/2010/main" val="2500857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</a:t>
            </a:r>
            <a:r>
              <a:rPr lang="ja-JP" altLang="en-US" dirty="0"/>
              <a:t>の準備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以下のプロジェクトアイテムを追加する</a:t>
            </a:r>
            <a:endParaRPr kumimoji="1" lang="en-US" altLang="ja-JP" dirty="0"/>
          </a:p>
          <a:p>
            <a:pPr lvl="1"/>
            <a:r>
              <a:rPr lang="ja-JP" altLang="en-US" dirty="0"/>
              <a:t>ワールド</a:t>
            </a:r>
            <a:endParaRPr kumimoji="1" lang="en-US" altLang="ja-JP" dirty="0"/>
          </a:p>
          <a:p>
            <a:pPr lvl="1"/>
            <a:r>
              <a:rPr lang="en-US" altLang="ja-JP" dirty="0"/>
              <a:t>AIST</a:t>
            </a:r>
            <a:r>
              <a:rPr lang="ja-JP" altLang="en-US" dirty="0"/>
              <a:t>シミュレータ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ja-JP" altLang="en-US" dirty="0"/>
              <a:t>以下のツリー構成（親子関係）にする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6D3287-6FB6-CCC0-D24C-87313F6AACD5}"/>
              </a:ext>
            </a:extLst>
          </p:cNvPr>
          <p:cNvSpPr txBox="1"/>
          <p:nvPr/>
        </p:nvSpPr>
        <p:spPr>
          <a:xfrm>
            <a:off x="1129565" y="4243765"/>
            <a:ext cx="33938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868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72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手順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303"/>
            <a:ext cx="7886700" cy="4747621"/>
          </a:xfrm>
        </p:spPr>
        <p:txBody>
          <a:bodyPr>
            <a:normAutofit/>
          </a:bodyPr>
          <a:lstStyle/>
          <a:p>
            <a:r>
              <a:rPr lang="ja-JP" altLang="en-US" dirty="0"/>
              <a:t>「アイテムビュー」上の選択を解除</a:t>
            </a:r>
            <a:endParaRPr lang="en-US" altLang="ja-JP" dirty="0"/>
          </a:p>
          <a:p>
            <a:r>
              <a:rPr lang="ja-JP" altLang="en-US" dirty="0"/>
              <a:t>「ワールドアイテム」を生成</a:t>
            </a:r>
            <a:endParaRPr lang="en-US" altLang="ja-JP" dirty="0"/>
          </a:p>
          <a:p>
            <a:pPr lvl="1"/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「新規」</a:t>
            </a:r>
            <a:r>
              <a:rPr lang="en-US" altLang="ja-JP" dirty="0"/>
              <a:t>-</a:t>
            </a:r>
            <a:r>
              <a:rPr lang="ja-JP" altLang="en-US" dirty="0"/>
              <a:t>「ワールド」を実行</a:t>
            </a:r>
            <a:endParaRPr lang="en-US" altLang="ja-JP" dirty="0"/>
          </a:p>
          <a:p>
            <a:pPr lvl="1"/>
            <a:r>
              <a:rPr lang="ja-JP" altLang="en-US" dirty="0"/>
              <a:t>「生成」ボタンを押す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ja-JP" dirty="0"/>
              <a:t>“</a:t>
            </a:r>
            <a:r>
              <a:rPr lang="en-US" altLang="ja-JP" dirty="0" err="1"/>
              <a:t>MobileRobot</a:t>
            </a:r>
            <a:r>
              <a:rPr lang="en-US" altLang="ja-JP" dirty="0"/>
              <a:t>” </a:t>
            </a:r>
            <a:r>
              <a:rPr lang="ja-JP" altLang="en-US" dirty="0"/>
              <a:t>を </a:t>
            </a:r>
            <a:r>
              <a:rPr lang="en-US" altLang="ja-JP" dirty="0"/>
              <a:t>“World” </a:t>
            </a:r>
            <a:r>
              <a:rPr lang="ja-JP" altLang="en-US" dirty="0"/>
              <a:t>にドラッグする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6D3287-6FB6-CCC0-D24C-87313F6AACD5}"/>
              </a:ext>
            </a:extLst>
          </p:cNvPr>
          <p:cNvSpPr txBox="1"/>
          <p:nvPr/>
        </p:nvSpPr>
        <p:spPr>
          <a:xfrm>
            <a:off x="1203828" y="3444547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76068A1-32FB-E670-EAF0-781AD6BD41BD}"/>
              </a:ext>
            </a:extLst>
          </p:cNvPr>
          <p:cNvSpPr txBox="1"/>
          <p:nvPr/>
        </p:nvSpPr>
        <p:spPr>
          <a:xfrm>
            <a:off x="1203828" y="5272573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5EBAC41-5EA9-E1C5-4778-79644A20CBC1}"/>
              </a:ext>
            </a:extLst>
          </p:cNvPr>
          <p:cNvSpPr/>
          <p:nvPr/>
        </p:nvSpPr>
        <p:spPr>
          <a:xfrm flipV="1">
            <a:off x="2961356" y="5503808"/>
            <a:ext cx="859400" cy="419603"/>
          </a:xfrm>
          <a:custGeom>
            <a:avLst/>
            <a:gdLst>
              <a:gd name="connsiteX0" fmla="*/ 0 w 431723"/>
              <a:gd name="connsiteY0" fmla="*/ 468804 h 468804"/>
              <a:gd name="connsiteX1" fmla="*/ 278498 w 431723"/>
              <a:gd name="connsiteY1" fmla="*/ 399179 h 468804"/>
              <a:gd name="connsiteX2" fmla="*/ 431671 w 431723"/>
              <a:gd name="connsiteY2" fmla="*/ 246006 h 468804"/>
              <a:gd name="connsiteX3" fmla="*/ 292423 w 431723"/>
              <a:gd name="connsiteY3" fmla="*/ 74265 h 468804"/>
              <a:gd name="connsiteX4" fmla="*/ 37133 w 431723"/>
              <a:gd name="connsiteY4" fmla="*/ 0 h 468804"/>
              <a:gd name="connsiteX0" fmla="*/ 352763 w 784486"/>
              <a:gd name="connsiteY0" fmla="*/ 494172 h 494172"/>
              <a:gd name="connsiteX1" fmla="*/ 631261 w 784486"/>
              <a:gd name="connsiteY1" fmla="*/ 424547 h 494172"/>
              <a:gd name="connsiteX2" fmla="*/ 784434 w 784486"/>
              <a:gd name="connsiteY2" fmla="*/ 271374 h 494172"/>
              <a:gd name="connsiteX3" fmla="*/ 645186 w 784486"/>
              <a:gd name="connsiteY3" fmla="*/ 99633 h 494172"/>
              <a:gd name="connsiteX4" fmla="*/ 0 w 784486"/>
              <a:gd name="connsiteY4" fmla="*/ 0 h 494172"/>
              <a:gd name="connsiteX0" fmla="*/ 352763 w 786857"/>
              <a:gd name="connsiteY0" fmla="*/ 494172 h 494172"/>
              <a:gd name="connsiteX1" fmla="*/ 631261 w 786857"/>
              <a:gd name="connsiteY1" fmla="*/ 424547 h 494172"/>
              <a:gd name="connsiteX2" fmla="*/ 784434 w 786857"/>
              <a:gd name="connsiteY2" fmla="*/ 271374 h 494172"/>
              <a:gd name="connsiteX3" fmla="*/ 515221 w 786857"/>
              <a:gd name="connsiteY3" fmla="*/ 99633 h 494172"/>
              <a:gd name="connsiteX4" fmla="*/ 0 w 786857"/>
              <a:gd name="connsiteY4" fmla="*/ 0 h 494172"/>
              <a:gd name="connsiteX0" fmla="*/ 440954 w 875048"/>
              <a:gd name="connsiteY0" fmla="*/ 458656 h 458656"/>
              <a:gd name="connsiteX1" fmla="*/ 719452 w 875048"/>
              <a:gd name="connsiteY1" fmla="*/ 389031 h 458656"/>
              <a:gd name="connsiteX2" fmla="*/ 872625 w 875048"/>
              <a:gd name="connsiteY2" fmla="*/ 235858 h 458656"/>
              <a:gd name="connsiteX3" fmla="*/ 603412 w 875048"/>
              <a:gd name="connsiteY3" fmla="*/ 64117 h 458656"/>
              <a:gd name="connsiteX4" fmla="*/ 0 w 875048"/>
              <a:gd name="connsiteY4" fmla="*/ 0 h 458656"/>
              <a:gd name="connsiteX0" fmla="*/ 440954 w 875740"/>
              <a:gd name="connsiteY0" fmla="*/ 458656 h 458656"/>
              <a:gd name="connsiteX1" fmla="*/ 719452 w 875740"/>
              <a:gd name="connsiteY1" fmla="*/ 389031 h 458656"/>
              <a:gd name="connsiteX2" fmla="*/ 872625 w 875740"/>
              <a:gd name="connsiteY2" fmla="*/ 235858 h 458656"/>
              <a:gd name="connsiteX3" fmla="*/ 584845 w 875740"/>
              <a:gd name="connsiteY3" fmla="*/ 94558 h 458656"/>
              <a:gd name="connsiteX4" fmla="*/ 0 w 875740"/>
              <a:gd name="connsiteY4" fmla="*/ 0 h 458656"/>
              <a:gd name="connsiteX0" fmla="*/ 440954 w 874945"/>
              <a:gd name="connsiteY0" fmla="*/ 458656 h 458656"/>
              <a:gd name="connsiteX1" fmla="*/ 705527 w 874945"/>
              <a:gd name="connsiteY1" fmla="*/ 409326 h 458656"/>
              <a:gd name="connsiteX2" fmla="*/ 872625 w 874945"/>
              <a:gd name="connsiteY2" fmla="*/ 235858 h 458656"/>
              <a:gd name="connsiteX3" fmla="*/ 584845 w 874945"/>
              <a:gd name="connsiteY3" fmla="*/ 94558 h 458656"/>
              <a:gd name="connsiteX4" fmla="*/ 0 w 874945"/>
              <a:gd name="connsiteY4" fmla="*/ 0 h 458656"/>
              <a:gd name="connsiteX0" fmla="*/ 440954 w 861243"/>
              <a:gd name="connsiteY0" fmla="*/ 458656 h 458656"/>
              <a:gd name="connsiteX1" fmla="*/ 705527 w 861243"/>
              <a:gd name="connsiteY1" fmla="*/ 409326 h 458656"/>
              <a:gd name="connsiteX2" fmla="*/ 858700 w 861243"/>
              <a:gd name="connsiteY2" fmla="*/ 261227 h 458656"/>
              <a:gd name="connsiteX3" fmla="*/ 584845 w 861243"/>
              <a:gd name="connsiteY3" fmla="*/ 94558 h 458656"/>
              <a:gd name="connsiteX4" fmla="*/ 0 w 861243"/>
              <a:gd name="connsiteY4" fmla="*/ 0 h 458656"/>
              <a:gd name="connsiteX0" fmla="*/ 440954 w 861584"/>
              <a:gd name="connsiteY0" fmla="*/ 458656 h 458656"/>
              <a:gd name="connsiteX1" fmla="*/ 705527 w 861584"/>
              <a:gd name="connsiteY1" fmla="*/ 409326 h 458656"/>
              <a:gd name="connsiteX2" fmla="*/ 858700 w 861584"/>
              <a:gd name="connsiteY2" fmla="*/ 261227 h 458656"/>
              <a:gd name="connsiteX3" fmla="*/ 575562 w 861584"/>
              <a:gd name="connsiteY3" fmla="*/ 74264 h 458656"/>
              <a:gd name="connsiteX4" fmla="*/ 0 w 861584"/>
              <a:gd name="connsiteY4" fmla="*/ 0 h 458656"/>
              <a:gd name="connsiteX0" fmla="*/ 440954 w 857035"/>
              <a:gd name="connsiteY0" fmla="*/ 458656 h 458656"/>
              <a:gd name="connsiteX1" fmla="*/ 705527 w 857035"/>
              <a:gd name="connsiteY1" fmla="*/ 409326 h 458656"/>
              <a:gd name="connsiteX2" fmla="*/ 854058 w 857035"/>
              <a:gd name="connsiteY2" fmla="*/ 195270 h 458656"/>
              <a:gd name="connsiteX3" fmla="*/ 575562 w 857035"/>
              <a:gd name="connsiteY3" fmla="*/ 74264 h 458656"/>
              <a:gd name="connsiteX4" fmla="*/ 0 w 857035"/>
              <a:gd name="connsiteY4" fmla="*/ 0 h 458656"/>
              <a:gd name="connsiteX0" fmla="*/ 440954 w 857035"/>
              <a:gd name="connsiteY0" fmla="*/ 458656 h 458656"/>
              <a:gd name="connsiteX1" fmla="*/ 705527 w 857035"/>
              <a:gd name="connsiteY1" fmla="*/ 409326 h 458656"/>
              <a:gd name="connsiteX2" fmla="*/ 854058 w 857035"/>
              <a:gd name="connsiteY2" fmla="*/ 220638 h 458656"/>
              <a:gd name="connsiteX3" fmla="*/ 575562 w 857035"/>
              <a:gd name="connsiteY3" fmla="*/ 74264 h 458656"/>
              <a:gd name="connsiteX4" fmla="*/ 0 w 857035"/>
              <a:gd name="connsiteY4" fmla="*/ 0 h 458656"/>
              <a:gd name="connsiteX0" fmla="*/ 440954 w 862118"/>
              <a:gd name="connsiteY0" fmla="*/ 458656 h 458656"/>
              <a:gd name="connsiteX1" fmla="*/ 705527 w 862118"/>
              <a:gd name="connsiteY1" fmla="*/ 409326 h 458656"/>
              <a:gd name="connsiteX2" fmla="*/ 854058 w 862118"/>
              <a:gd name="connsiteY2" fmla="*/ 220638 h 458656"/>
              <a:gd name="connsiteX3" fmla="*/ 575562 w 862118"/>
              <a:gd name="connsiteY3" fmla="*/ 74264 h 458656"/>
              <a:gd name="connsiteX4" fmla="*/ 0 w 862118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400" h="458656">
                <a:moveTo>
                  <a:pt x="440954" y="458656"/>
                </a:moveTo>
                <a:cubicBezTo>
                  <a:pt x="544230" y="442410"/>
                  <a:pt x="636676" y="448996"/>
                  <a:pt x="705527" y="409326"/>
                </a:cubicBezTo>
                <a:cubicBezTo>
                  <a:pt x="774378" y="369656"/>
                  <a:pt x="885003" y="311999"/>
                  <a:pt x="854058" y="220638"/>
                </a:cubicBezTo>
                <a:cubicBezTo>
                  <a:pt x="823113" y="129277"/>
                  <a:pt x="743434" y="110193"/>
                  <a:pt x="575562" y="74264"/>
                </a:cubicBezTo>
                <a:cubicBezTo>
                  <a:pt x="444823" y="28190"/>
                  <a:pt x="94767" y="1663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20A2-991C-223A-F716-DB05BD0EC4E1}"/>
              </a:ext>
            </a:extLst>
          </p:cNvPr>
          <p:cNvSpPr txBox="1"/>
          <p:nvPr/>
        </p:nvSpPr>
        <p:spPr>
          <a:xfrm>
            <a:off x="3355599" y="5956136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ドラッグ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9C44C63-E578-EC2C-113B-4B8A16FEA956}"/>
              </a:ext>
            </a:extLst>
          </p:cNvPr>
          <p:cNvSpPr/>
          <p:nvPr/>
        </p:nvSpPr>
        <p:spPr>
          <a:xfrm>
            <a:off x="4583608" y="5473627"/>
            <a:ext cx="403822" cy="42888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EFECFB-D53E-953E-EA93-0B82B7C574CD}"/>
              </a:ext>
            </a:extLst>
          </p:cNvPr>
          <p:cNvSpPr txBox="1"/>
          <p:nvPr/>
        </p:nvSpPr>
        <p:spPr>
          <a:xfrm>
            <a:off x="5234404" y="5262885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12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72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手順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303"/>
            <a:ext cx="7886700" cy="4747621"/>
          </a:xfrm>
        </p:spPr>
        <p:txBody>
          <a:bodyPr>
            <a:normAutofit/>
          </a:bodyPr>
          <a:lstStyle/>
          <a:p>
            <a:r>
              <a:rPr lang="en-US" altLang="ja-JP" dirty="0"/>
              <a:t>“World” </a:t>
            </a:r>
            <a:r>
              <a:rPr lang="ja-JP" altLang="en-US" dirty="0"/>
              <a:t>を選択</a:t>
            </a:r>
            <a:endParaRPr lang="en-US" altLang="ja-JP" dirty="0"/>
          </a:p>
          <a:p>
            <a:r>
              <a:rPr lang="ja-JP" altLang="en-US" dirty="0"/>
              <a:t>「</a:t>
            </a:r>
            <a:r>
              <a:rPr lang="en-US" altLang="ja-JP" dirty="0"/>
              <a:t>AIST</a:t>
            </a:r>
            <a:r>
              <a:rPr lang="ja-JP" altLang="en-US" dirty="0"/>
              <a:t>シミュレータアイテム」を生成</a:t>
            </a:r>
            <a:endParaRPr lang="en-US" altLang="ja-JP" dirty="0"/>
          </a:p>
          <a:p>
            <a:pPr lvl="1"/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「新規」</a:t>
            </a:r>
            <a:r>
              <a:rPr lang="en-US" altLang="ja-JP" dirty="0"/>
              <a:t>-</a:t>
            </a:r>
            <a:r>
              <a:rPr lang="ja-JP" altLang="en-US" dirty="0"/>
              <a:t>「</a:t>
            </a:r>
            <a:r>
              <a:rPr lang="en-US" altLang="ja-JP" dirty="0"/>
              <a:t>AIST</a:t>
            </a:r>
            <a:r>
              <a:rPr lang="ja-JP" altLang="en-US" dirty="0"/>
              <a:t>シミュレータ」を実行</a:t>
            </a:r>
            <a:endParaRPr lang="en-US" altLang="ja-JP" dirty="0"/>
          </a:p>
          <a:p>
            <a:pPr lvl="1"/>
            <a:r>
              <a:rPr lang="ja-JP" altLang="en-US" dirty="0"/>
              <a:t>「生成」ボタンを押す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EFECFB-D53E-953E-EA93-0B82B7C574CD}"/>
              </a:ext>
            </a:extLst>
          </p:cNvPr>
          <p:cNvSpPr txBox="1"/>
          <p:nvPr/>
        </p:nvSpPr>
        <p:spPr>
          <a:xfrm>
            <a:off x="1307590" y="3883879"/>
            <a:ext cx="309431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88A10D-9215-059E-F58C-9E181D765DF8}"/>
              </a:ext>
            </a:extLst>
          </p:cNvPr>
          <p:cNvSpPr txBox="1"/>
          <p:nvPr/>
        </p:nvSpPr>
        <p:spPr>
          <a:xfrm>
            <a:off x="1617808" y="3975171"/>
            <a:ext cx="2610712" cy="327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5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7BA817-C63F-3489-B30D-D7E73B72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シミュレーションするにあたって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D1B83-79DB-799B-D422-C02400B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4700"/>
            <a:ext cx="7886700" cy="4351338"/>
          </a:xfrm>
        </p:spPr>
        <p:txBody>
          <a:bodyPr/>
          <a:lstStyle/>
          <a:p>
            <a:r>
              <a:rPr lang="ja-JP" altLang="en-US" dirty="0"/>
              <a:t>用意しなければならないもの</a:t>
            </a:r>
            <a:endParaRPr kumimoji="1" lang="en-US" altLang="ja-JP" dirty="0"/>
          </a:p>
          <a:p>
            <a:pPr lvl="1"/>
            <a:r>
              <a:rPr lang="ja-JP" altLang="en-US" dirty="0"/>
              <a:t>モデル（ロボット／環境）</a:t>
            </a:r>
            <a:endParaRPr lang="en-US" altLang="ja-JP" dirty="0"/>
          </a:p>
          <a:p>
            <a:pPr lvl="1"/>
            <a:r>
              <a:rPr lang="ja-JP" altLang="en-US" dirty="0"/>
              <a:t>入出力／</a:t>
            </a:r>
            <a:r>
              <a:rPr kumimoji="1" lang="ja-JP" altLang="en-US" dirty="0"/>
              <a:t>制御プログラム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用意するために必要な情報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モデルの作成方法（記述形式）</a:t>
            </a:r>
            <a:endParaRPr kumimoji="1" lang="en-US" altLang="ja-JP" dirty="0"/>
          </a:p>
          <a:p>
            <a:pPr lvl="1"/>
            <a:r>
              <a:rPr lang="ja-JP" altLang="en-US" dirty="0"/>
              <a:t>入出力の仕様（</a:t>
            </a:r>
            <a:r>
              <a:rPr lang="en-US" altLang="ja-JP" dirty="0"/>
              <a:t>API</a:t>
            </a:r>
            <a:r>
              <a:rPr lang="ja-JP" altLang="en-US" dirty="0"/>
              <a:t>）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基本的にはシミュレータごとに異なる</a:t>
            </a:r>
          </a:p>
        </p:txBody>
      </p:sp>
    </p:spTree>
    <p:extLst>
      <p:ext uri="{BB962C8B-B14F-4D97-AF65-F5344CB8AC3E}">
        <p14:creationId xmlns:p14="http://schemas.microsoft.com/office/powerpoint/2010/main" val="334899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280B2-E707-DD2C-2671-73AD8CED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06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記録モードの設定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4DA5C-C916-9EC6-5937-A5A869A1E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908"/>
            <a:ext cx="7886700" cy="53350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AISTSimulator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「プロパティ」ビューの「記録モード」を変更</a:t>
            </a:r>
            <a:endParaRPr kumimoji="1" lang="en-US" altLang="ja-JP" dirty="0"/>
          </a:p>
          <a:p>
            <a:pPr lvl="1"/>
            <a:r>
              <a:rPr lang="ja-JP" altLang="en-US" dirty="0"/>
              <a:t>全て</a:t>
            </a:r>
            <a:endParaRPr lang="en-US" altLang="ja-JP" dirty="0"/>
          </a:p>
          <a:p>
            <a:pPr lvl="2"/>
            <a:r>
              <a:rPr lang="ja-JP" altLang="en-US" dirty="0"/>
              <a:t>シミュレーション開始時点からの全ての経過をログとして記録する</a:t>
            </a:r>
            <a:endParaRPr lang="en-US" altLang="ja-JP" dirty="0"/>
          </a:p>
          <a:p>
            <a:pPr lvl="1"/>
            <a:r>
              <a:rPr lang="ja-JP" altLang="en-US" dirty="0"/>
              <a:t>末尾</a:t>
            </a:r>
            <a:endParaRPr lang="en-US" altLang="ja-JP" dirty="0"/>
          </a:p>
          <a:p>
            <a:pPr lvl="2"/>
            <a:r>
              <a:rPr lang="ja-JP" altLang="en-US" dirty="0"/>
              <a:t>最新の状態から遡って「時間長」分の記録する</a:t>
            </a:r>
            <a:endParaRPr lang="en-US" altLang="ja-JP" dirty="0"/>
          </a:p>
          <a:p>
            <a:pPr lvl="1"/>
            <a:r>
              <a:rPr lang="ja-JP" altLang="en-US" dirty="0"/>
              <a:t>オフ</a:t>
            </a:r>
            <a:endParaRPr lang="en-US" altLang="ja-JP" dirty="0"/>
          </a:p>
          <a:p>
            <a:pPr lvl="2"/>
            <a:r>
              <a:rPr lang="ja-JP" altLang="en-US" dirty="0"/>
              <a:t>記録を行わない</a:t>
            </a:r>
            <a:endParaRPr lang="en-US" altLang="ja-JP" dirty="0"/>
          </a:p>
          <a:p>
            <a:r>
              <a:rPr lang="ja-JP" altLang="en-US" dirty="0"/>
              <a:t>記録がある分はシミュレーション終了後もタイムバーで再生可能</a:t>
            </a:r>
            <a:endParaRPr lang="en-US" altLang="ja-JP" dirty="0"/>
          </a:p>
          <a:p>
            <a:r>
              <a:rPr lang="ja-JP" altLang="en-US" dirty="0"/>
              <a:t>「全て」にするとメモリを使い果たしてしまうリスクがある</a:t>
            </a:r>
            <a:endParaRPr lang="en-US" altLang="ja-JP" dirty="0"/>
          </a:p>
          <a:p>
            <a:r>
              <a:rPr lang="ja-JP" altLang="en-US" dirty="0"/>
              <a:t>本チュートリアルでは「末尾」を推奨</a:t>
            </a:r>
            <a:endParaRPr lang="en-US" altLang="ja-JP" dirty="0"/>
          </a:p>
          <a:p>
            <a:pPr lvl="2"/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2302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</a:t>
            </a:r>
            <a:r>
              <a:rPr lang="ja-JP" altLang="en-US" dirty="0"/>
              <a:t>の実行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シミュレーション開始ボタンを押す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ロボットが落下する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シミュレーション停止ボタンを押す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8202957-50A6-A8B1-AF88-373A9AC5B3DB}"/>
              </a:ext>
            </a:extLst>
          </p:cNvPr>
          <p:cNvGrpSpPr/>
          <p:nvPr/>
        </p:nvGrpSpPr>
        <p:grpSpPr>
          <a:xfrm>
            <a:off x="1275286" y="2348927"/>
            <a:ext cx="3296714" cy="496033"/>
            <a:chOff x="1474876" y="2437118"/>
            <a:chExt cx="4114800" cy="619125"/>
          </a:xfrm>
        </p:grpSpPr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5709AEFC-D1D2-FE6D-0146-DEBE7FD2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876" y="2437118"/>
              <a:ext cx="4114800" cy="619125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39447203-FD58-CE63-148A-136600B8423B}"/>
                </a:ext>
              </a:extLst>
            </p:cNvPr>
            <p:cNvSpPr/>
            <p:nvPr/>
          </p:nvSpPr>
          <p:spPr>
            <a:xfrm>
              <a:off x="3030981" y="2437118"/>
              <a:ext cx="612694" cy="619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809A84-2F99-2CD6-0748-DAAAB5A77B5B}"/>
              </a:ext>
            </a:extLst>
          </p:cNvPr>
          <p:cNvGrpSpPr/>
          <p:nvPr/>
        </p:nvGrpSpPr>
        <p:grpSpPr>
          <a:xfrm>
            <a:off x="5002510" y="3156305"/>
            <a:ext cx="3024116" cy="1810233"/>
            <a:chOff x="1474876" y="4460601"/>
            <a:chExt cx="3024116" cy="1810233"/>
          </a:xfrm>
        </p:grpSpPr>
        <p:pic>
          <p:nvPicPr>
            <p:cNvPr id="15" name="図 14" descr="設計図&#10;&#10;中程度の精度で自動的に生成された説明">
              <a:extLst>
                <a:ext uri="{FF2B5EF4-FFF2-40B4-BE49-F238E27FC236}">
                  <a16:creationId xmlns:a16="http://schemas.microsoft.com/office/drawing/2014/main" id="{49E2CBF4-C234-7B63-ECDF-936954BF3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2"/>
            <a:stretch/>
          </p:blipFill>
          <p:spPr>
            <a:xfrm>
              <a:off x="1474876" y="4460601"/>
              <a:ext cx="3024116" cy="1810233"/>
            </a:xfrm>
            <a:prstGeom prst="rect">
              <a:avLst/>
            </a:prstGeom>
          </p:spPr>
        </p:pic>
        <p:sp>
          <p:nvSpPr>
            <p:cNvPr id="16" name="矢印: 下 15">
              <a:extLst>
                <a:ext uri="{FF2B5EF4-FFF2-40B4-BE49-F238E27FC236}">
                  <a16:creationId xmlns:a16="http://schemas.microsoft.com/office/drawing/2014/main" id="{B8364579-A03A-2A79-9CB2-FDDB7C536E99}"/>
                </a:ext>
              </a:extLst>
            </p:cNvPr>
            <p:cNvSpPr/>
            <p:nvPr/>
          </p:nvSpPr>
          <p:spPr>
            <a:xfrm>
              <a:off x="2525044" y="5565308"/>
              <a:ext cx="812284" cy="589486"/>
            </a:xfrm>
            <a:prstGeom prst="downArrow">
              <a:avLst>
                <a:gd name="adj1" fmla="val 39714"/>
                <a:gd name="adj2" fmla="val 50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5D108DD1-082B-1DFA-94BC-D45D6615FAF0}"/>
              </a:ext>
            </a:extLst>
          </p:cNvPr>
          <p:cNvGrpSpPr/>
          <p:nvPr/>
        </p:nvGrpSpPr>
        <p:grpSpPr>
          <a:xfrm>
            <a:off x="1275286" y="6056811"/>
            <a:ext cx="3296714" cy="496033"/>
            <a:chOff x="1474876" y="2437118"/>
            <a:chExt cx="4114800" cy="619125"/>
          </a:xfrm>
        </p:grpSpPr>
        <p:pic>
          <p:nvPicPr>
            <p:cNvPr id="23" name="図 22" descr="アイコン&#10;&#10;自動的に生成された説明">
              <a:extLst>
                <a:ext uri="{FF2B5EF4-FFF2-40B4-BE49-F238E27FC236}">
                  <a16:creationId xmlns:a16="http://schemas.microsoft.com/office/drawing/2014/main" id="{CF2B334D-29A2-29AB-7359-BF1E4671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876" y="2437118"/>
              <a:ext cx="4114800" cy="619125"/>
            </a:xfrm>
            <a:prstGeom prst="rect">
              <a:avLst/>
            </a:prstGeom>
          </p:spPr>
        </p:pic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DE72885-961E-4EF3-7BC4-6BA2466F9331}"/>
                </a:ext>
              </a:extLst>
            </p:cNvPr>
            <p:cNvSpPr/>
            <p:nvPr/>
          </p:nvSpPr>
          <p:spPr>
            <a:xfrm>
              <a:off x="4954404" y="2437118"/>
              <a:ext cx="612694" cy="619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440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B3D95-029A-488F-994E-FAC28486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215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シミュレーション設定としての</a:t>
            </a:r>
            <a:br>
              <a:rPr lang="en-US" altLang="ja-JP" sz="3600" dirty="0"/>
            </a:br>
            <a:r>
              <a:rPr lang="ja-JP" altLang="en-US" sz="3600" dirty="0"/>
              <a:t>プロジェクトアイテム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E94518-C78C-31DE-0396-1061DA0F7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838813"/>
            <a:ext cx="8220808" cy="4390247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ワールドアイテム</a:t>
            </a:r>
            <a:endParaRPr lang="en-US" altLang="ja-JP" dirty="0"/>
          </a:p>
          <a:p>
            <a:pPr lvl="1"/>
            <a:r>
              <a:rPr kumimoji="1" lang="ja-JP" altLang="en-US" dirty="0"/>
              <a:t>ひとつの仮想世界に対応</a:t>
            </a:r>
            <a:endParaRPr kumimoji="1" lang="en-US" altLang="ja-JP" dirty="0"/>
          </a:p>
          <a:p>
            <a:pPr lvl="1"/>
            <a:r>
              <a:rPr lang="ja-JP" altLang="en-US" dirty="0"/>
              <a:t>複数の仮想世界を持てる</a:t>
            </a:r>
            <a:endParaRPr lang="en-US" altLang="ja-JP" dirty="0"/>
          </a:p>
          <a:p>
            <a:pPr lvl="2"/>
            <a:r>
              <a:rPr kumimoji="1" lang="ja-JP" altLang="en-US" dirty="0"/>
              <a:t>仮想世界ごとにシミュレーション設定を変える</a:t>
            </a:r>
            <a:endParaRPr kumimoji="1" lang="en-US" altLang="ja-JP" dirty="0"/>
          </a:p>
          <a:p>
            <a:pPr lvl="2"/>
            <a:r>
              <a:rPr lang="ja-JP" altLang="en-US" dirty="0"/>
              <a:t>複数シミュレーションを同時に実行する</a:t>
            </a:r>
            <a:endParaRPr lang="en-US" altLang="ja-JP" dirty="0"/>
          </a:p>
          <a:p>
            <a:pPr lvl="2"/>
            <a:r>
              <a:rPr kumimoji="1" lang="ja-JP" altLang="en-US" dirty="0"/>
              <a:t>シミュレーション結果を重ねて表示・比較する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シミュレータアイテム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物理計算の実装に対応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物理計算（物理エンジン）の種類を切り替えられる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物理計算に関する複数の設定を持てる</a:t>
            </a: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5553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B6305D-F8BD-4FCA-A841-B4E7971E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利用可能な物理エンジン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6AC8C9-9886-E626-5612-052C3A7EF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4471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/>
              <a:t>AIST</a:t>
            </a:r>
            <a:r>
              <a:rPr kumimoji="1" lang="ja-JP" altLang="en-US" dirty="0"/>
              <a:t>（産総研）エンジン（</a:t>
            </a:r>
            <a:r>
              <a:rPr kumimoji="1" lang="en-US" altLang="ja-JP" dirty="0"/>
              <a:t>AIST</a:t>
            </a:r>
            <a:r>
              <a:rPr kumimoji="1" lang="ja-JP" altLang="en-US" dirty="0"/>
              <a:t>シミュレータ）</a:t>
            </a:r>
            <a:endParaRPr kumimoji="1" lang="en-US" altLang="ja-JP" dirty="0"/>
          </a:p>
          <a:p>
            <a:pPr lvl="1"/>
            <a:r>
              <a:rPr lang="ja-JP" altLang="en-US" dirty="0"/>
              <a:t>標準エンジン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en-US" altLang="ja-JP" dirty="0"/>
              <a:t>Open Dynamics Engine</a:t>
            </a:r>
            <a:r>
              <a:rPr lang="ja-JP" altLang="en-US" dirty="0"/>
              <a:t>（</a:t>
            </a:r>
            <a:r>
              <a:rPr lang="en-US" altLang="ja-JP" dirty="0"/>
              <a:t>ODE</a:t>
            </a:r>
            <a:r>
              <a:rPr lang="ja-JP" altLang="en-US" dirty="0"/>
              <a:t>シミュレータ）</a:t>
            </a:r>
            <a:endParaRPr lang="en-US" altLang="ja-JP" dirty="0"/>
          </a:p>
          <a:p>
            <a:pPr lvl="1"/>
            <a:r>
              <a:rPr lang="ja-JP" altLang="en-US" dirty="0"/>
              <a:t>オープンソースで広く利用されている物理エンジン</a:t>
            </a:r>
            <a:endParaRPr lang="en-US" altLang="ja-JP" dirty="0"/>
          </a:p>
          <a:p>
            <a:pPr lvl="1"/>
            <a:r>
              <a:rPr lang="en-US" altLang="ja-JP" dirty="0"/>
              <a:t>ODE</a:t>
            </a:r>
            <a:r>
              <a:rPr lang="ja-JP" altLang="en-US" dirty="0"/>
              <a:t>プラグインで導入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dirty="0"/>
              <a:t>AGX Dynamics</a:t>
            </a:r>
            <a:r>
              <a:rPr kumimoji="1" lang="ja-JP" altLang="en-US" dirty="0"/>
              <a:t>（</a:t>
            </a:r>
            <a:r>
              <a:rPr kumimoji="1" lang="en-US" altLang="ja-JP" dirty="0"/>
              <a:t>AGX</a:t>
            </a:r>
            <a:r>
              <a:rPr kumimoji="1" lang="ja-JP" altLang="en-US" dirty="0"/>
              <a:t>シミュレータ）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商用物理エンジンで高機能・高性能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ライセンスの購入が必要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AGX Dynamics</a:t>
            </a:r>
            <a:r>
              <a:rPr kumimoji="1" lang="ja-JP" altLang="en-US" dirty="0"/>
              <a:t>プラグインで導入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その他の利用可能な物理エンジン</a:t>
            </a:r>
            <a:endParaRPr lang="en-US" altLang="ja-JP" dirty="0"/>
          </a:p>
          <a:p>
            <a:pPr lvl="1"/>
            <a:r>
              <a:rPr lang="en-US" altLang="ja-JP" dirty="0"/>
              <a:t>NVIDIA PhysX, Bullet Physics,</a:t>
            </a:r>
            <a:r>
              <a:rPr lang="ja-JP" altLang="en-US" dirty="0"/>
              <a:t> </a:t>
            </a:r>
            <a:r>
              <a:rPr lang="en-US" altLang="ja-JP" dirty="0"/>
              <a:t>Springhead, </a:t>
            </a:r>
            <a:r>
              <a:rPr lang="en-US" altLang="ja-JP" dirty="0" err="1"/>
              <a:t>Roki</a:t>
            </a:r>
            <a:endParaRPr lang="en-US" altLang="ja-JP" dirty="0"/>
          </a:p>
          <a:p>
            <a:pPr lvl="1"/>
            <a:r>
              <a:rPr lang="ja-JP" altLang="en-US" dirty="0"/>
              <a:t>ただし現状では対応が不十分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1502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74C49-0291-E2BB-9147-DC1B16F1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無重力シミュレーション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57369F-66AC-9BE4-49CF-E7731289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AISTSimulator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「プロパティ」ビューで「重力加速度」に </a:t>
            </a:r>
            <a:r>
              <a:rPr kumimoji="1" lang="en-US" altLang="ja-JP" dirty="0"/>
              <a:t>“0 0 0” 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r>
              <a:rPr lang="ja-JP" altLang="en-US" dirty="0"/>
              <a:t>シミュレーションを実行する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シーンビューを編集モードに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  </a:t>
            </a:r>
            <a:r>
              <a:rPr lang="ja-JP" altLang="en-US" dirty="0"/>
              <a:t>して</a:t>
            </a:r>
            <a:r>
              <a:rPr kumimoji="1" lang="ja-JP" altLang="en-US" dirty="0"/>
              <a:t>ロボットをマウスで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  ドラッグ</a:t>
            </a:r>
            <a:r>
              <a:rPr lang="ja-JP" altLang="en-US" dirty="0"/>
              <a:t>し、力をかけてみる</a:t>
            </a:r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C354B86-D69B-9F42-49C9-B7599807497E}"/>
              </a:ext>
            </a:extLst>
          </p:cNvPr>
          <p:cNvGrpSpPr/>
          <p:nvPr/>
        </p:nvGrpSpPr>
        <p:grpSpPr>
          <a:xfrm>
            <a:off x="5936631" y="3076597"/>
            <a:ext cx="2868532" cy="3235302"/>
            <a:chOff x="5885571" y="3076597"/>
            <a:chExt cx="2868532" cy="3235302"/>
          </a:xfrm>
        </p:grpSpPr>
        <p:pic>
          <p:nvPicPr>
            <p:cNvPr id="5" name="図 4" descr="テーブル&#10;&#10;自動的に生成された説明">
              <a:extLst>
                <a:ext uri="{FF2B5EF4-FFF2-40B4-BE49-F238E27FC236}">
                  <a16:creationId xmlns:a16="http://schemas.microsoft.com/office/drawing/2014/main" id="{0F877AE4-10F3-AAE1-7807-D31AD41E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571" y="3076597"/>
              <a:ext cx="2868532" cy="3235302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87C7615-BD82-DD53-9675-B3BA499EA934}"/>
                </a:ext>
              </a:extLst>
            </p:cNvPr>
            <p:cNvSpPr/>
            <p:nvPr/>
          </p:nvSpPr>
          <p:spPr>
            <a:xfrm>
              <a:off x="5885572" y="4804081"/>
              <a:ext cx="2706076" cy="2181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906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5308F8-0D9E-E9F0-595A-1D458809D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304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床の追加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1280E-EB8F-5842-16A4-D46FE97C1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1081"/>
            <a:ext cx="7886700" cy="508576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重力加速度を元 </a:t>
            </a:r>
            <a:r>
              <a:rPr lang="en-US" altLang="ja-JP" dirty="0"/>
              <a:t>(0 0 -9.8) </a:t>
            </a:r>
            <a:r>
              <a:rPr lang="ja-JP" altLang="en-US" dirty="0"/>
              <a:t>に戻す</a:t>
            </a:r>
            <a:endParaRPr lang="en-US" altLang="ja-JP" dirty="0"/>
          </a:p>
          <a:p>
            <a:r>
              <a:rPr lang="ja-JP" altLang="en-US" dirty="0"/>
              <a:t>床モデルを</a:t>
            </a:r>
            <a:r>
              <a:rPr lang="en-US" altLang="ja-JP" dirty="0"/>
              <a:t>World</a:t>
            </a:r>
            <a:r>
              <a:rPr lang="ja-JP" altLang="en-US" dirty="0"/>
              <a:t>の子アイテムとして読み込む</a:t>
            </a:r>
            <a:endParaRPr lang="en-US" altLang="ja-JP" dirty="0"/>
          </a:p>
          <a:p>
            <a:pPr lvl="1"/>
            <a:r>
              <a:rPr kumimoji="1" lang="en-US" altLang="ja-JP" dirty="0"/>
              <a:t>choreonoid-2.x/model/</a:t>
            </a:r>
            <a:r>
              <a:rPr kumimoji="1" lang="en-US" altLang="ja-JP" dirty="0" err="1"/>
              <a:t>misc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floor.body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ロボットが落ちなくなる</a:t>
            </a:r>
            <a:endParaRPr lang="en-US" altLang="ja-JP" dirty="0"/>
          </a:p>
          <a:p>
            <a:r>
              <a:rPr kumimoji="1" lang="ja-JP" altLang="en-US" dirty="0"/>
              <a:t>車体をドラッグして引っ張ってみる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91E728-DFD2-3403-D198-C61F47B9ED9D}"/>
              </a:ext>
            </a:extLst>
          </p:cNvPr>
          <p:cNvSpPr txBox="1"/>
          <p:nvPr/>
        </p:nvSpPr>
        <p:spPr>
          <a:xfrm>
            <a:off x="952855" y="3062161"/>
            <a:ext cx="393455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ja-JP" altLang="en-US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538F88C-B469-CEC7-CD14-B2E49F0B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4" y="2868866"/>
            <a:ext cx="3117730" cy="226013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3B699E3-A4DE-9B22-72EA-BA04B5A611F6}"/>
              </a:ext>
            </a:extLst>
          </p:cNvPr>
          <p:cNvCxnSpPr>
            <a:cxnSpLocks/>
          </p:cNvCxnSpPr>
          <p:nvPr/>
        </p:nvCxnSpPr>
        <p:spPr>
          <a:xfrm>
            <a:off x="1351818" y="2576099"/>
            <a:ext cx="294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E5B1132-2B34-67CF-E628-3C835C1C34B5}"/>
              </a:ext>
            </a:extLst>
          </p:cNvPr>
          <p:cNvCxnSpPr>
            <a:cxnSpLocks/>
          </p:cNvCxnSpPr>
          <p:nvPr/>
        </p:nvCxnSpPr>
        <p:spPr>
          <a:xfrm>
            <a:off x="4381695" y="2576099"/>
            <a:ext cx="1080908" cy="394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2074B7-BD6D-77E4-990C-5E6014D77F48}"/>
              </a:ext>
            </a:extLst>
          </p:cNvPr>
          <p:cNvSpPr txBox="1"/>
          <p:nvPr/>
        </p:nvSpPr>
        <p:spPr>
          <a:xfrm>
            <a:off x="4196030" y="26928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ココ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39E45F-A228-DDEE-21D4-94733F338213}"/>
              </a:ext>
            </a:extLst>
          </p:cNvPr>
          <p:cNvSpPr txBox="1"/>
          <p:nvPr/>
        </p:nvSpPr>
        <p:spPr>
          <a:xfrm>
            <a:off x="2596179" y="4641487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親子関係に注意！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(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順番は前後しても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OK)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04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32522D-068E-2042-D273-8E730841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440"/>
            <a:ext cx="7886700" cy="1325563"/>
          </a:xfrm>
        </p:spPr>
        <p:txBody>
          <a:bodyPr/>
          <a:lstStyle/>
          <a:p>
            <a:r>
              <a:rPr lang="ja-JP" altLang="en-US" dirty="0"/>
              <a:t>接触マテリアル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C477A-FB43-571C-3D78-14A6A2AE4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579"/>
            <a:ext cx="7886700" cy="4351338"/>
          </a:xfrm>
        </p:spPr>
        <p:txBody>
          <a:bodyPr/>
          <a:lstStyle/>
          <a:p>
            <a:r>
              <a:rPr lang="ja-JP" altLang="en-US" dirty="0"/>
              <a:t>各リンクに</a:t>
            </a:r>
            <a:r>
              <a:rPr lang="en-US" altLang="ja-JP" dirty="0"/>
              <a:t>material</a:t>
            </a:r>
            <a:r>
              <a:rPr lang="ja-JP" altLang="en-US" dirty="0"/>
              <a:t>キーで指定可能</a:t>
            </a:r>
            <a:endParaRPr lang="en-US" altLang="ja-JP" dirty="0"/>
          </a:p>
          <a:p>
            <a:r>
              <a:rPr kumimoji="1" lang="ja-JP" altLang="en-US" dirty="0"/>
              <a:t>利用可能なマテリアルは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本体の</a:t>
            </a:r>
            <a:r>
              <a:rPr kumimoji="1" lang="en-US" altLang="ja-JP" dirty="0"/>
              <a:t>share/default/</a:t>
            </a:r>
            <a:r>
              <a:rPr kumimoji="1" lang="en-US" altLang="ja-JP" dirty="0" err="1"/>
              <a:t>materials.yaml</a:t>
            </a:r>
            <a:r>
              <a:rPr kumimoji="1" lang="ja-JP" altLang="en-US" dirty="0"/>
              <a:t>に記載</a:t>
            </a:r>
            <a:endParaRPr kumimoji="1" lang="en-US" altLang="ja-JP" dirty="0"/>
          </a:p>
          <a:p>
            <a:r>
              <a:rPr lang="ja-JP" altLang="en-US" dirty="0"/>
              <a:t>マテリアルの組み合わせごとに摩擦係数や反発係数を設定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897F7-7BAD-34A9-6359-1AEC2D1ECB6D}"/>
              </a:ext>
            </a:extLst>
          </p:cNvPr>
          <p:cNvSpPr txBox="1"/>
          <p:nvPr/>
        </p:nvSpPr>
        <p:spPr>
          <a:xfrm>
            <a:off x="3367386" y="3500000"/>
            <a:ext cx="4100988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  <a:endParaRPr lang="ja-JP" altLang="en-US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0E0728-996B-8789-63B2-4F83D1967B7D}"/>
              </a:ext>
            </a:extLst>
          </p:cNvPr>
          <p:cNvSpPr txBox="1"/>
          <p:nvPr/>
        </p:nvSpPr>
        <p:spPr>
          <a:xfrm>
            <a:off x="1151123" y="58149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ここでは </a:t>
            </a:r>
            <a:r>
              <a:rPr kumimoji="1" lang="en-US" altLang="ja-JP" b="1" dirty="0">
                <a:solidFill>
                  <a:srgbClr val="FF0000"/>
                </a:solidFill>
              </a:rPr>
              <a:t>“Tire” </a:t>
            </a: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マテリアルを指定</a:t>
            </a:r>
          </a:p>
        </p:txBody>
      </p:sp>
    </p:spTree>
    <p:extLst>
      <p:ext uri="{BB962C8B-B14F-4D97-AF65-F5344CB8AC3E}">
        <p14:creationId xmlns:p14="http://schemas.microsoft.com/office/powerpoint/2010/main" val="2013688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11ACD1-98DA-DC9C-3555-A9061C02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タイムステップの設定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DA98C7-A797-A757-FF8D-6377DCD6A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シミュレーションの</a:t>
            </a:r>
            <a:r>
              <a:rPr lang="ja-JP" altLang="en-US" dirty="0"/>
              <a:t>１</a:t>
            </a:r>
            <a:r>
              <a:rPr kumimoji="1" lang="ja-JP" altLang="en-US" dirty="0"/>
              <a:t>コマあたりの時間</a:t>
            </a:r>
            <a:endParaRPr kumimoji="1" lang="en-US" altLang="ja-JP" dirty="0"/>
          </a:p>
          <a:p>
            <a:r>
              <a:rPr lang="ja-JP" altLang="en-US" dirty="0"/>
              <a:t>デフォルトは</a:t>
            </a:r>
            <a:r>
              <a:rPr lang="en-US" altLang="ja-JP" dirty="0"/>
              <a:t>0.001</a:t>
            </a:r>
            <a:r>
              <a:rPr lang="ja-JP" altLang="en-US" dirty="0"/>
              <a:t>秒（</a:t>
            </a:r>
            <a:r>
              <a:rPr lang="en-US" altLang="ja-JP" dirty="0"/>
              <a:t>1</a:t>
            </a:r>
            <a:r>
              <a:rPr lang="ja-JP" altLang="en-US" dirty="0"/>
              <a:t>ミリ秒）</a:t>
            </a:r>
            <a:endParaRPr lang="en-US" altLang="ja-JP" dirty="0"/>
          </a:p>
          <a:p>
            <a:r>
              <a:rPr kumimoji="1" lang="ja-JP" altLang="en-US" dirty="0"/>
              <a:t>シミュレーションの正確性・安定性とシミュレーション速度とのトレードオフ</a:t>
            </a:r>
            <a:endParaRPr kumimoji="1" lang="en-US" altLang="ja-JP" dirty="0"/>
          </a:p>
          <a:p>
            <a:r>
              <a:rPr lang="ja-JP" altLang="en-US" dirty="0"/>
              <a:t>安定にシミュレーションできる範囲で必要に応じて増やしておく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ミリ秒の細かさであればほとんどのケースで安定</a:t>
            </a:r>
          </a:p>
        </p:txBody>
      </p:sp>
    </p:spTree>
    <p:extLst>
      <p:ext uri="{BB962C8B-B14F-4D97-AF65-F5344CB8AC3E}">
        <p14:creationId xmlns:p14="http://schemas.microsoft.com/office/powerpoint/2010/main" val="2837038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7F4B95-2232-D0A0-2669-3404ADC1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参考：</a:t>
            </a:r>
            <a:r>
              <a:rPr lang="en-US" altLang="ja-JP" dirty="0"/>
              <a:t>ODE</a:t>
            </a:r>
            <a:r>
              <a:rPr lang="ja-JP" altLang="en-US" dirty="0"/>
              <a:t>の利用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D8D7326-A76E-06FD-8BDA-C58102505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7433"/>
            <a:ext cx="7886700" cy="4351338"/>
          </a:xfrm>
        </p:spPr>
        <p:txBody>
          <a:bodyPr/>
          <a:lstStyle/>
          <a:p>
            <a:r>
              <a:rPr kumimoji="1" lang="en-US" altLang="ja-JP" sz="2800" dirty="0"/>
              <a:t>ODE</a:t>
            </a:r>
            <a:r>
              <a:rPr kumimoji="1" lang="ja-JP" altLang="en-US" sz="2800" dirty="0"/>
              <a:t>プラグインをビルドする</a:t>
            </a:r>
            <a:endParaRPr kumimoji="1" lang="en-US" altLang="ja-JP" sz="2800" dirty="0"/>
          </a:p>
          <a:p>
            <a:endParaRPr lang="en-US" altLang="ja-JP" dirty="0"/>
          </a:p>
          <a:p>
            <a:endParaRPr kumimoji="1" lang="en-US" altLang="ja-JP" sz="2800" dirty="0"/>
          </a:p>
          <a:p>
            <a:endParaRPr lang="en-US" altLang="ja-JP" dirty="0"/>
          </a:p>
          <a:p>
            <a:r>
              <a:rPr lang="ja-JP" altLang="en-US" sz="2800" dirty="0"/>
              <a:t>「</a:t>
            </a:r>
            <a:r>
              <a:rPr lang="en-US" altLang="ja-JP" sz="2800" dirty="0"/>
              <a:t>ODE</a:t>
            </a:r>
            <a:r>
              <a:rPr lang="ja-JP" altLang="en-US" sz="2800" dirty="0"/>
              <a:t>シミュレータ」アイテムを生成</a:t>
            </a:r>
            <a:endParaRPr kumimoji="1" lang="ja-JP" altLang="en-US" sz="2800" dirty="0"/>
          </a:p>
          <a:p>
            <a:r>
              <a:rPr kumimoji="1" lang="en-US" altLang="ja-JP" sz="2800" dirty="0"/>
              <a:t>“</a:t>
            </a:r>
            <a:r>
              <a:rPr kumimoji="1" lang="en-US" altLang="ja-JP" sz="2800" dirty="0" err="1"/>
              <a:t>ODESimulato</a:t>
            </a:r>
            <a:r>
              <a:rPr lang="en-US" altLang="ja-JP" dirty="0" err="1"/>
              <a:t>r</a:t>
            </a:r>
            <a:r>
              <a:rPr lang="en-US" altLang="ja-JP" dirty="0"/>
              <a:t>”</a:t>
            </a:r>
            <a:r>
              <a:rPr kumimoji="1" lang="ja-JP" altLang="en-US" sz="2800" dirty="0"/>
              <a:t>を選択して</a:t>
            </a:r>
            <a:endParaRPr kumimoji="1" lang="en-US" altLang="ja-JP" sz="2800" dirty="0"/>
          </a:p>
          <a:p>
            <a:pPr marL="0" indent="0">
              <a:buNone/>
            </a:pPr>
            <a:r>
              <a:rPr kumimoji="1" lang="ja-JP" altLang="en-US" sz="2800" dirty="0"/>
              <a:t>  シミュレーションを実行する</a:t>
            </a:r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3083947-0A58-77C2-5874-B4E6C8F03BB7}"/>
              </a:ext>
            </a:extLst>
          </p:cNvPr>
          <p:cNvSpPr txBox="1"/>
          <p:nvPr/>
        </p:nvSpPr>
        <p:spPr>
          <a:xfrm>
            <a:off x="705217" y="2343380"/>
            <a:ext cx="763484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--packages-select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cmake-args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–DBUILD_ODE_PLUGIN=ON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7DE7BC9-C6E3-E4A6-5CC0-2259E9281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29" y="4458381"/>
            <a:ext cx="2522167" cy="21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1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Part5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メッシュファイルの利用</a:t>
            </a:r>
          </a:p>
        </p:txBody>
      </p:sp>
    </p:spTree>
    <p:extLst>
      <p:ext uri="{BB962C8B-B14F-4D97-AF65-F5344CB8AC3E}">
        <p14:creationId xmlns:p14="http://schemas.microsoft.com/office/powerpoint/2010/main" val="158165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四角形: 角を丸くする 246">
            <a:extLst>
              <a:ext uri="{FF2B5EF4-FFF2-40B4-BE49-F238E27FC236}">
                <a16:creationId xmlns:a16="http://schemas.microsoft.com/office/drawing/2014/main" id="{0576D4F5-4B49-4557-AE55-C5B2BB4794A9}"/>
              </a:ext>
            </a:extLst>
          </p:cNvPr>
          <p:cNvSpPr/>
          <p:nvPr/>
        </p:nvSpPr>
        <p:spPr>
          <a:xfrm>
            <a:off x="2527803" y="1668162"/>
            <a:ext cx="5601782" cy="4645286"/>
          </a:xfrm>
          <a:prstGeom prst="roundRect">
            <a:avLst>
              <a:gd name="adj" fmla="val 4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C2C694F4-2DC6-4A13-9FDA-C324DC3F6971}"/>
              </a:ext>
            </a:extLst>
          </p:cNvPr>
          <p:cNvSpPr/>
          <p:nvPr/>
        </p:nvSpPr>
        <p:spPr>
          <a:xfrm>
            <a:off x="3155637" y="4130568"/>
            <a:ext cx="745832" cy="1815436"/>
          </a:xfrm>
          <a:custGeom>
            <a:avLst/>
            <a:gdLst>
              <a:gd name="connsiteX0" fmla="*/ 862012 w 862012"/>
              <a:gd name="connsiteY0" fmla="*/ 0 h 2257425"/>
              <a:gd name="connsiteX1" fmla="*/ 338137 w 862012"/>
              <a:gd name="connsiteY1" fmla="*/ 0 h 2257425"/>
              <a:gd name="connsiteX2" fmla="*/ 338137 w 862012"/>
              <a:gd name="connsiteY2" fmla="*/ 2257425 h 2257425"/>
              <a:gd name="connsiteX3" fmla="*/ 0 w 862012"/>
              <a:gd name="connsiteY3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012" h="2257425">
                <a:moveTo>
                  <a:pt x="862012" y="0"/>
                </a:moveTo>
                <a:lnTo>
                  <a:pt x="338137" y="0"/>
                </a:lnTo>
                <a:lnTo>
                  <a:pt x="338137" y="2257425"/>
                </a:lnTo>
                <a:lnTo>
                  <a:pt x="0" y="225742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227" name="グループ化 226">
            <a:extLst>
              <a:ext uri="{FF2B5EF4-FFF2-40B4-BE49-F238E27FC236}">
                <a16:creationId xmlns:a16="http://schemas.microsoft.com/office/drawing/2014/main" id="{CE2372C4-A20E-4E04-AB13-7614CAFB6838}"/>
              </a:ext>
            </a:extLst>
          </p:cNvPr>
          <p:cNvGrpSpPr/>
          <p:nvPr/>
        </p:nvGrpSpPr>
        <p:grpSpPr>
          <a:xfrm>
            <a:off x="223018" y="1672839"/>
            <a:ext cx="2119115" cy="4645951"/>
            <a:chOff x="257083" y="1189986"/>
            <a:chExt cx="3400781" cy="5574496"/>
          </a:xfrm>
        </p:grpSpPr>
        <p:sp>
          <p:nvSpPr>
            <p:cNvPr id="221" name="四角形: 角を丸くする 220">
              <a:extLst>
                <a:ext uri="{FF2B5EF4-FFF2-40B4-BE49-F238E27FC236}">
                  <a16:creationId xmlns:a16="http://schemas.microsoft.com/office/drawing/2014/main" id="{611BBBDA-05B7-4E52-AEAC-9A1BF5B286DC}"/>
                </a:ext>
              </a:extLst>
            </p:cNvPr>
            <p:cNvSpPr/>
            <p:nvPr/>
          </p:nvSpPr>
          <p:spPr>
            <a:xfrm>
              <a:off x="642869" y="1196397"/>
              <a:ext cx="828041" cy="21567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2" name="四角形: 角を丸くする 221">
              <a:extLst>
                <a:ext uri="{FF2B5EF4-FFF2-40B4-BE49-F238E27FC236}">
                  <a16:creationId xmlns:a16="http://schemas.microsoft.com/office/drawing/2014/main" id="{FB737BC7-E4F4-421E-840B-B3FECFA11CA4}"/>
                </a:ext>
              </a:extLst>
            </p:cNvPr>
            <p:cNvSpPr/>
            <p:nvPr/>
          </p:nvSpPr>
          <p:spPr>
            <a:xfrm>
              <a:off x="844845" y="1189986"/>
              <a:ext cx="2799706" cy="6976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3" name="四角形: 角を丸くする 222">
              <a:extLst>
                <a:ext uri="{FF2B5EF4-FFF2-40B4-BE49-F238E27FC236}">
                  <a16:creationId xmlns:a16="http://schemas.microsoft.com/office/drawing/2014/main" id="{9BC990D8-04EB-4209-97E3-E63A6CBEEAA1}"/>
                </a:ext>
              </a:extLst>
            </p:cNvPr>
            <p:cNvSpPr/>
            <p:nvPr/>
          </p:nvSpPr>
          <p:spPr>
            <a:xfrm>
              <a:off x="2718025" y="1206787"/>
              <a:ext cx="939839" cy="555769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4" name="四角形: 角を丸くする 223">
              <a:extLst>
                <a:ext uri="{FF2B5EF4-FFF2-40B4-BE49-F238E27FC236}">
                  <a16:creationId xmlns:a16="http://schemas.microsoft.com/office/drawing/2014/main" id="{C11B1727-3242-458F-A802-F99E83F28CFC}"/>
                </a:ext>
              </a:extLst>
            </p:cNvPr>
            <p:cNvSpPr/>
            <p:nvPr/>
          </p:nvSpPr>
          <p:spPr>
            <a:xfrm>
              <a:off x="963016" y="6118374"/>
              <a:ext cx="2694791" cy="6461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5" name="四角形: 角を丸くする 224">
              <a:extLst>
                <a:ext uri="{FF2B5EF4-FFF2-40B4-BE49-F238E27FC236}">
                  <a16:creationId xmlns:a16="http://schemas.microsoft.com/office/drawing/2014/main" id="{7962311F-4A23-496D-96CF-EBA8C4004B12}"/>
                </a:ext>
              </a:extLst>
            </p:cNvPr>
            <p:cNvSpPr/>
            <p:nvPr/>
          </p:nvSpPr>
          <p:spPr>
            <a:xfrm>
              <a:off x="642869" y="4711933"/>
              <a:ext cx="828040" cy="20461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6" name="矢印: 上 225">
              <a:extLst>
                <a:ext uri="{FF2B5EF4-FFF2-40B4-BE49-F238E27FC236}">
                  <a16:creationId xmlns:a16="http://schemas.microsoft.com/office/drawing/2014/main" id="{4524CB62-0C65-48B4-9E53-B04FD0F6C6F6}"/>
                </a:ext>
              </a:extLst>
            </p:cNvPr>
            <p:cNvSpPr/>
            <p:nvPr/>
          </p:nvSpPr>
          <p:spPr>
            <a:xfrm>
              <a:off x="257083" y="4254578"/>
              <a:ext cx="1579507" cy="1173534"/>
            </a:xfrm>
            <a:prstGeom prst="upArrow">
              <a:avLst>
                <a:gd name="adj1" fmla="val 48899"/>
                <a:gd name="adj2" fmla="val 736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58A12BA-3F1B-46A3-867B-09435AD0C8B1}"/>
              </a:ext>
            </a:extLst>
          </p:cNvPr>
          <p:cNvGrpSpPr/>
          <p:nvPr/>
        </p:nvGrpSpPr>
        <p:grpSpPr>
          <a:xfrm>
            <a:off x="1354235" y="4634369"/>
            <a:ext cx="1903669" cy="1069788"/>
            <a:chOff x="1805646" y="4473049"/>
            <a:chExt cx="2538225" cy="1426384"/>
          </a:xfrm>
        </p:grpSpPr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id="{298A1743-FCD4-4EE7-B079-1ECE33C5DB2C}"/>
                </a:ext>
              </a:extLst>
            </p:cNvPr>
            <p:cNvSpPr/>
            <p:nvPr/>
          </p:nvSpPr>
          <p:spPr>
            <a:xfrm>
              <a:off x="2003357" y="4823629"/>
              <a:ext cx="2340514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id="{F84C2B74-BC0F-4EE8-BB78-B5B5CEB5AA3E}"/>
                </a:ext>
              </a:extLst>
            </p:cNvPr>
            <p:cNvSpPr/>
            <p:nvPr/>
          </p:nvSpPr>
          <p:spPr>
            <a:xfrm>
              <a:off x="1885309" y="4743966"/>
              <a:ext cx="2389290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:a16="http://schemas.microsoft.com/office/drawing/2014/main" id="{573012F1-2C9F-442B-A0BB-2DED4629E7D3}"/>
                </a:ext>
              </a:extLst>
            </p:cNvPr>
            <p:cNvSpPr/>
            <p:nvPr/>
          </p:nvSpPr>
          <p:spPr>
            <a:xfrm>
              <a:off x="1805646" y="4664303"/>
              <a:ext cx="2389290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05" name="テキスト ボックス 204">
              <a:extLst>
                <a:ext uri="{FF2B5EF4-FFF2-40B4-BE49-F238E27FC236}">
                  <a16:creationId xmlns:a16="http://schemas.microsoft.com/office/drawing/2014/main" id="{C9FD5524-7F51-46A0-B4C3-7B9BD4DA083A}"/>
                </a:ext>
              </a:extLst>
            </p:cNvPr>
            <p:cNvSpPr txBox="1"/>
            <p:nvPr/>
          </p:nvSpPr>
          <p:spPr>
            <a:xfrm>
              <a:off x="1953719" y="4473049"/>
              <a:ext cx="2115892" cy="40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350" dirty="0"/>
                <a:t>サブシミュレータ</a:t>
              </a:r>
            </a:p>
          </p:txBody>
        </p:sp>
      </p:grpSp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A8D096E3-598E-4759-9612-F56228C28B1B}"/>
              </a:ext>
            </a:extLst>
          </p:cNvPr>
          <p:cNvSpPr/>
          <p:nvPr/>
        </p:nvSpPr>
        <p:spPr>
          <a:xfrm>
            <a:off x="2974002" y="3770354"/>
            <a:ext cx="927467" cy="1276648"/>
          </a:xfrm>
          <a:custGeom>
            <a:avLst/>
            <a:gdLst>
              <a:gd name="connsiteX0" fmla="*/ 862012 w 862012"/>
              <a:gd name="connsiteY0" fmla="*/ 0 h 2257425"/>
              <a:gd name="connsiteX1" fmla="*/ 338137 w 862012"/>
              <a:gd name="connsiteY1" fmla="*/ 0 h 2257425"/>
              <a:gd name="connsiteX2" fmla="*/ 338137 w 862012"/>
              <a:gd name="connsiteY2" fmla="*/ 2257425 h 2257425"/>
              <a:gd name="connsiteX3" fmla="*/ 0 w 862012"/>
              <a:gd name="connsiteY3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012" h="2257425">
                <a:moveTo>
                  <a:pt x="862012" y="0"/>
                </a:moveTo>
                <a:lnTo>
                  <a:pt x="338137" y="0"/>
                </a:lnTo>
                <a:lnTo>
                  <a:pt x="338137" y="2257425"/>
                </a:lnTo>
                <a:lnTo>
                  <a:pt x="0" y="225742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4E3D2A-CA54-4469-ACDF-F48EAB79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1" y="70121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シミュレータの構成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6A1C923-6127-4084-A2F4-0FE9EF0BCA1A}"/>
              </a:ext>
            </a:extLst>
          </p:cNvPr>
          <p:cNvSpPr txBox="1"/>
          <p:nvPr/>
        </p:nvSpPr>
        <p:spPr>
          <a:xfrm>
            <a:off x="1365920" y="5856774"/>
            <a:ext cx="1784631" cy="358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1350" dirty="0"/>
              <a:t>ロガー</a:t>
            </a:r>
          </a:p>
        </p:txBody>
      </p:sp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C03ACE10-CD42-4151-AA72-F2DE3A0235C8}"/>
              </a:ext>
            </a:extLst>
          </p:cNvPr>
          <p:cNvGrpSpPr/>
          <p:nvPr/>
        </p:nvGrpSpPr>
        <p:grpSpPr>
          <a:xfrm>
            <a:off x="1354234" y="1816796"/>
            <a:ext cx="1856753" cy="832912"/>
            <a:chOff x="2547190" y="1196396"/>
            <a:chExt cx="2125126" cy="1110549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4156F5E0-29C1-4C32-AB0E-4BF325280D80}"/>
                </a:ext>
              </a:extLst>
            </p:cNvPr>
            <p:cNvSpPr txBox="1"/>
            <p:nvPr/>
          </p:nvSpPr>
          <p:spPr>
            <a:xfrm>
              <a:off x="2716907" y="1376504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9DC2EEF1-8EC6-4639-AD7D-E60DFAB4D9FB}"/>
                </a:ext>
              </a:extLst>
            </p:cNvPr>
            <p:cNvSpPr txBox="1"/>
            <p:nvPr/>
          </p:nvSpPr>
          <p:spPr>
            <a:xfrm>
              <a:off x="2626853" y="1296841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7832308-C729-4557-BCFC-81BE3A15CA0E}"/>
                </a:ext>
              </a:extLst>
            </p:cNvPr>
            <p:cNvSpPr txBox="1"/>
            <p:nvPr/>
          </p:nvSpPr>
          <p:spPr>
            <a:xfrm>
              <a:off x="2547190" y="1196396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制御／外部入出力</a:t>
              </a:r>
              <a:endParaRPr lang="en-US" altLang="ja-JP" sz="135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プログラム</a:t>
              </a:r>
              <a:endParaRPr lang="en-US" altLang="ja-JP" sz="135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en-US" altLang="ja-JP" sz="1350" b="1" dirty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コントローラ</a:t>
              </a:r>
              <a:r>
                <a:rPr lang="en-US" altLang="ja-JP" sz="1350" b="1" dirty="0">
                  <a:solidFill>
                    <a:srgbClr val="FF0000"/>
                  </a:solidFill>
                  <a:latin typeface="+mn-ea"/>
                </a:rPr>
                <a:t>)</a:t>
              </a:r>
              <a:endParaRPr lang="ja-JP" altLang="en-US" sz="135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61362277-0D61-4E66-BF03-D40E05EF3B31}"/>
              </a:ext>
            </a:extLst>
          </p:cNvPr>
          <p:cNvGrpSpPr/>
          <p:nvPr/>
        </p:nvGrpSpPr>
        <p:grpSpPr>
          <a:xfrm>
            <a:off x="7696545" y="3361640"/>
            <a:ext cx="1021265" cy="648680"/>
            <a:chOff x="10627644" y="1179683"/>
            <a:chExt cx="1361686" cy="111824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C462CAB2-7BFF-40CD-AB3B-AE440595748C}"/>
                </a:ext>
              </a:extLst>
            </p:cNvPr>
            <p:cNvSpPr txBox="1"/>
            <p:nvPr/>
          </p:nvSpPr>
          <p:spPr>
            <a:xfrm>
              <a:off x="10881334" y="1374599"/>
              <a:ext cx="1107996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29E09F85-2CD3-4461-BC08-22864B13FCE9}"/>
                </a:ext>
              </a:extLst>
            </p:cNvPr>
            <p:cNvSpPr txBox="1"/>
            <p:nvPr/>
          </p:nvSpPr>
          <p:spPr>
            <a:xfrm>
              <a:off x="10751940" y="1280128"/>
              <a:ext cx="1146999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8E48CD42-DD7E-40C5-9C24-914B354FA7BB}"/>
                </a:ext>
              </a:extLst>
            </p:cNvPr>
            <p:cNvSpPr txBox="1"/>
            <p:nvPr/>
          </p:nvSpPr>
          <p:spPr>
            <a:xfrm>
              <a:off x="10627644" y="1179683"/>
              <a:ext cx="1181242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</a:rPr>
                <a:t>モデル</a:t>
              </a:r>
              <a:endParaRPr lang="en-US" altLang="ja-JP" sz="1350" b="1" dirty="0">
                <a:solidFill>
                  <a:srgbClr val="FF0000"/>
                </a:solidFill>
              </a:endParaRPr>
            </a:p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</a:rPr>
                <a:t>ファイル</a:t>
              </a: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4C076C3-97B9-4DE9-8B6F-3CB8EFF4BDBF}"/>
              </a:ext>
            </a:extLst>
          </p:cNvPr>
          <p:cNvGrpSpPr/>
          <p:nvPr/>
        </p:nvGrpSpPr>
        <p:grpSpPr>
          <a:xfrm>
            <a:off x="6650003" y="4100517"/>
            <a:ext cx="966331" cy="1277710"/>
            <a:chOff x="8866670" y="3739346"/>
            <a:chExt cx="1288441" cy="1703594"/>
          </a:xfrm>
        </p:grpSpPr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BCB2110-F924-46A6-84FD-AFE6E39ABB4E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9487474" y="3739346"/>
              <a:ext cx="0" cy="13611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CCE8C78E-9103-4E2A-A821-8E2B0DCB3987}"/>
                </a:ext>
              </a:extLst>
            </p:cNvPr>
            <p:cNvGrpSpPr/>
            <p:nvPr/>
          </p:nvGrpSpPr>
          <p:grpSpPr>
            <a:xfrm>
              <a:off x="8866670" y="4324694"/>
              <a:ext cx="1288441" cy="1118246"/>
              <a:chOff x="10700889" y="1179683"/>
              <a:chExt cx="1288441" cy="1118246"/>
            </a:xfrm>
          </p:grpSpPr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76F9916-A8A7-465E-BFDD-01D3B33D9A9D}"/>
                  </a:ext>
                </a:extLst>
              </p:cNvPr>
              <p:cNvSpPr txBox="1"/>
              <p:nvPr/>
            </p:nvSpPr>
            <p:spPr>
              <a:xfrm>
                <a:off x="10881334" y="1374599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15D3E5A7-928E-461F-BDBC-2E075F31A728}"/>
                  </a:ext>
                </a:extLst>
              </p:cNvPr>
              <p:cNvSpPr txBox="1"/>
              <p:nvPr/>
            </p:nvSpPr>
            <p:spPr>
              <a:xfrm>
                <a:off x="10790943" y="1280128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EE21E5C-63D3-4931-83DC-96BCB42FAC4F}"/>
                  </a:ext>
                </a:extLst>
              </p:cNvPr>
              <p:cNvSpPr txBox="1"/>
              <p:nvPr/>
            </p:nvSpPr>
            <p:spPr>
              <a:xfrm>
                <a:off x="10700889" y="1179683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表示用</a:t>
                </a:r>
                <a:endParaRPr lang="en-US" altLang="ja-JP" sz="1350" dirty="0"/>
              </a:p>
              <a:p>
                <a:pPr algn="ctr"/>
                <a:r>
                  <a:rPr lang="ja-JP" altLang="en-US" sz="1350" dirty="0"/>
                  <a:t>モデル</a:t>
                </a:r>
              </a:p>
            </p:txBody>
          </p:sp>
        </p:grp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D11C712-688F-4A24-91C5-BF3CB4C8F0B7}"/>
              </a:ext>
            </a:extLst>
          </p:cNvPr>
          <p:cNvGrpSpPr/>
          <p:nvPr/>
        </p:nvGrpSpPr>
        <p:grpSpPr>
          <a:xfrm>
            <a:off x="3802483" y="1514268"/>
            <a:ext cx="2484642" cy="3027571"/>
            <a:chOff x="5069977" y="777628"/>
            <a:chExt cx="3312856" cy="4036761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14B091BC-C8F1-4B63-A729-3907FF3E8D80}"/>
                </a:ext>
              </a:extLst>
            </p:cNvPr>
            <p:cNvSpPr/>
            <p:nvPr/>
          </p:nvSpPr>
          <p:spPr>
            <a:xfrm>
              <a:off x="5069977" y="990143"/>
              <a:ext cx="3312856" cy="38242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9C3F37D8-F2A5-42CD-89E0-A8169046633C}"/>
                </a:ext>
              </a:extLst>
            </p:cNvPr>
            <p:cNvGrpSpPr/>
            <p:nvPr/>
          </p:nvGrpSpPr>
          <p:grpSpPr>
            <a:xfrm>
              <a:off x="5290858" y="3549157"/>
              <a:ext cx="2831861" cy="1007071"/>
              <a:chOff x="5647992" y="3704862"/>
              <a:chExt cx="2493779" cy="1007071"/>
            </a:xfrm>
          </p:grpSpPr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426C3760-7B73-448B-A18A-81B96EDACA66}"/>
                  </a:ext>
                </a:extLst>
              </p:cNvPr>
              <p:cNvSpPr txBox="1"/>
              <p:nvPr/>
            </p:nvSpPr>
            <p:spPr>
              <a:xfrm>
                <a:off x="5817709" y="3936925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5F924F12-6544-4166-A2A3-37E26A495CFF}"/>
                  </a:ext>
                </a:extLst>
              </p:cNvPr>
              <p:cNvSpPr txBox="1"/>
              <p:nvPr/>
            </p:nvSpPr>
            <p:spPr>
              <a:xfrm>
                <a:off x="5738046" y="3815698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EEC6302-5972-42BB-9AE7-F3923EF2C139}"/>
                  </a:ext>
                </a:extLst>
              </p:cNvPr>
              <p:cNvSpPr txBox="1"/>
              <p:nvPr/>
            </p:nvSpPr>
            <p:spPr>
              <a:xfrm>
                <a:off x="5647992" y="3704862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環境モデル</a:t>
                </a:r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AC68A2F-E211-4772-9A03-1A208C43AF8A}"/>
                </a:ext>
              </a:extLst>
            </p:cNvPr>
            <p:cNvSpPr txBox="1"/>
            <p:nvPr/>
          </p:nvSpPr>
          <p:spPr>
            <a:xfrm>
              <a:off x="6086962" y="777628"/>
              <a:ext cx="1169551" cy="40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350" dirty="0"/>
                <a:t>仮想世界</a:t>
              </a: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E8674A4C-155C-4324-B928-108690E13BC5}"/>
                </a:ext>
              </a:extLst>
            </p:cNvPr>
            <p:cNvGrpSpPr/>
            <p:nvPr/>
          </p:nvGrpSpPr>
          <p:grpSpPr>
            <a:xfrm>
              <a:off x="5290858" y="1234261"/>
              <a:ext cx="2852136" cy="2029105"/>
              <a:chOff x="6052644" y="1369184"/>
              <a:chExt cx="2421131" cy="2029105"/>
            </a:xfrm>
          </p:grpSpPr>
          <p:sp>
            <p:nvSpPr>
              <p:cNvPr id="141" name="正方形/長方形 140">
                <a:extLst>
                  <a:ext uri="{FF2B5EF4-FFF2-40B4-BE49-F238E27FC236}">
                    <a16:creationId xmlns:a16="http://schemas.microsoft.com/office/drawing/2014/main" id="{CA851F13-2EC5-4392-B50C-69F5C2724D45}"/>
                  </a:ext>
                </a:extLst>
              </p:cNvPr>
              <p:cNvSpPr/>
              <p:nvPr/>
            </p:nvSpPr>
            <p:spPr>
              <a:xfrm>
                <a:off x="6252690" y="1776429"/>
                <a:ext cx="2221085" cy="16218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A1D76AE1-7E5A-4493-9058-5C77F5C23116}"/>
                  </a:ext>
                </a:extLst>
              </p:cNvPr>
              <p:cNvSpPr/>
              <p:nvPr/>
            </p:nvSpPr>
            <p:spPr>
              <a:xfrm>
                <a:off x="6152245" y="1675984"/>
                <a:ext cx="2221085" cy="16218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F7B383C-8E3B-4662-A616-28B4DEA78A77}"/>
                  </a:ext>
                </a:extLst>
              </p:cNvPr>
              <p:cNvSpPr/>
              <p:nvPr/>
            </p:nvSpPr>
            <p:spPr>
              <a:xfrm>
                <a:off x="6052644" y="1553850"/>
                <a:ext cx="2221085" cy="16218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64F2B89-BA5C-4CC9-A838-2ADE5B909B79}"/>
                  </a:ext>
                </a:extLst>
              </p:cNvPr>
              <p:cNvSpPr txBox="1"/>
              <p:nvPr/>
            </p:nvSpPr>
            <p:spPr>
              <a:xfrm>
                <a:off x="6273346" y="1369184"/>
                <a:ext cx="172255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ロボットモデル</a:t>
                </a:r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FA886CDC-770B-4D9E-A95A-28B3E91A795D}"/>
                </a:ext>
              </a:extLst>
            </p:cNvPr>
            <p:cNvGrpSpPr/>
            <p:nvPr/>
          </p:nvGrpSpPr>
          <p:grpSpPr>
            <a:xfrm>
              <a:off x="5482806" y="1660368"/>
              <a:ext cx="2256807" cy="535651"/>
              <a:chOff x="6306571" y="1753727"/>
              <a:chExt cx="1857343" cy="535651"/>
            </a:xfrm>
          </p:grpSpPr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FE2C14AC-7D37-4086-BEB6-8A325B2E1BFA}"/>
                  </a:ext>
                </a:extLst>
              </p:cNvPr>
              <p:cNvSpPr txBox="1"/>
              <p:nvPr/>
            </p:nvSpPr>
            <p:spPr>
              <a:xfrm>
                <a:off x="6490269" y="1920046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C33BC0E1-6CC0-434B-89D9-44AB6EB14491}"/>
                  </a:ext>
                </a:extLst>
              </p:cNvPr>
              <p:cNvSpPr txBox="1"/>
              <p:nvPr/>
            </p:nvSpPr>
            <p:spPr>
              <a:xfrm>
                <a:off x="6407016" y="1833390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8496AC1-6F47-4372-B395-5CEE0410BCD3}"/>
                  </a:ext>
                </a:extLst>
              </p:cNvPr>
              <p:cNvSpPr txBox="1"/>
              <p:nvPr/>
            </p:nvSpPr>
            <p:spPr>
              <a:xfrm>
                <a:off x="6306571" y="1753727"/>
                <a:ext cx="17048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リンク／関節</a:t>
                </a:r>
              </a:p>
            </p:txBody>
          </p:sp>
        </p:grpSp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0E9C8C80-4A8F-41F6-A363-1F3D6D13B703}"/>
                </a:ext>
              </a:extLst>
            </p:cNvPr>
            <p:cNvGrpSpPr/>
            <p:nvPr/>
          </p:nvGrpSpPr>
          <p:grpSpPr>
            <a:xfrm>
              <a:off x="5496716" y="2352880"/>
              <a:ext cx="2239343" cy="535651"/>
              <a:chOff x="6306571" y="1753727"/>
              <a:chExt cx="1857343" cy="535651"/>
            </a:xfrm>
          </p:grpSpPr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003236A1-51BA-4448-8E2A-33AA76619C23}"/>
                  </a:ext>
                </a:extLst>
              </p:cNvPr>
              <p:cNvSpPr txBox="1"/>
              <p:nvPr/>
            </p:nvSpPr>
            <p:spPr>
              <a:xfrm>
                <a:off x="6490269" y="1920046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9AD7E995-4303-46DF-AD98-20531324A164}"/>
                  </a:ext>
                </a:extLst>
              </p:cNvPr>
              <p:cNvSpPr txBox="1"/>
              <p:nvPr/>
            </p:nvSpPr>
            <p:spPr>
              <a:xfrm>
                <a:off x="6407016" y="1833390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3F43686B-91C0-4680-82C0-5113FC0FD4E1}"/>
                  </a:ext>
                </a:extLst>
              </p:cNvPr>
              <p:cNvSpPr txBox="1"/>
              <p:nvPr/>
            </p:nvSpPr>
            <p:spPr>
              <a:xfrm>
                <a:off x="6306571" y="1753727"/>
                <a:ext cx="17048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デバイス／センサ</a:t>
                </a:r>
              </a:p>
            </p:txBody>
          </p:sp>
        </p:grp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FF3BD386-DC07-490F-B375-122E5AAB804C}"/>
              </a:ext>
            </a:extLst>
          </p:cNvPr>
          <p:cNvSpPr txBox="1"/>
          <p:nvPr/>
        </p:nvSpPr>
        <p:spPr>
          <a:xfrm>
            <a:off x="5211656" y="5036773"/>
            <a:ext cx="842857" cy="1216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sz="1350" dirty="0"/>
              <a:t>3D-CG</a:t>
            </a:r>
          </a:p>
          <a:p>
            <a:pPr algn="ctr"/>
            <a:r>
              <a:rPr lang="ja-JP" altLang="en-US" sz="1350" dirty="0"/>
              <a:t>描画</a:t>
            </a:r>
            <a:endParaRPr lang="en-US" altLang="ja-JP" sz="1350" dirty="0"/>
          </a:p>
          <a:p>
            <a:pPr algn="ctr"/>
            <a:r>
              <a:rPr lang="ja-JP" altLang="en-US" sz="1350" dirty="0"/>
              <a:t>エンジン</a:t>
            </a: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2E636A7C-2946-4E01-B08C-CB0A1BBC00A5}"/>
              </a:ext>
            </a:extLst>
          </p:cNvPr>
          <p:cNvGrpSpPr/>
          <p:nvPr/>
        </p:nvGrpSpPr>
        <p:grpSpPr>
          <a:xfrm>
            <a:off x="6054513" y="5610084"/>
            <a:ext cx="1365169" cy="534905"/>
            <a:chOff x="8034583" y="5752138"/>
            <a:chExt cx="1820225" cy="71320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D984C217-50A7-481D-AF7E-09FED67FD3EC}"/>
                </a:ext>
              </a:extLst>
            </p:cNvPr>
            <p:cNvSpPr txBox="1"/>
            <p:nvPr/>
          </p:nvSpPr>
          <p:spPr>
            <a:xfrm>
              <a:off x="8358232" y="5752138"/>
              <a:ext cx="1496576" cy="713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dirty="0"/>
                <a:t>結果表示用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シーン画像</a:t>
              </a:r>
              <a:endParaRPr lang="en-US" altLang="ja-JP" sz="1350" dirty="0"/>
            </a:p>
          </p:txBody>
        </p: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4195B060-C29D-4604-A4F9-DC54A371C0F9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8034583" y="6108741"/>
              <a:ext cx="32364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6245E4B9-5048-4BA6-A5C3-0828882BF603}"/>
              </a:ext>
            </a:extLst>
          </p:cNvPr>
          <p:cNvCxnSpPr>
            <a:cxnSpLocks/>
            <a:stCxn id="152" idx="3"/>
          </p:cNvCxnSpPr>
          <p:nvPr/>
        </p:nvCxnSpPr>
        <p:spPr>
          <a:xfrm>
            <a:off x="4933514" y="5549257"/>
            <a:ext cx="2781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C2F9011-4CFC-4EF0-990C-19D18B5A07E8}"/>
              </a:ext>
            </a:extLst>
          </p:cNvPr>
          <p:cNvSpPr txBox="1"/>
          <p:nvPr/>
        </p:nvSpPr>
        <p:spPr>
          <a:xfrm>
            <a:off x="1544092" y="4953291"/>
            <a:ext cx="1422554" cy="545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1350" dirty="0"/>
              <a:t>視覚センサ</a:t>
            </a:r>
            <a:endParaRPr lang="en-US" altLang="ja-JP" sz="1350" dirty="0"/>
          </a:p>
          <a:p>
            <a:pPr algn="ctr"/>
            <a:r>
              <a:rPr lang="ja-JP" altLang="en-US" sz="1350" dirty="0"/>
              <a:t>シミュレータ</a:t>
            </a:r>
          </a:p>
        </p:txBody>
      </p: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95F776B8-79A0-470C-8AD0-BD0CB9D7A86F}"/>
              </a:ext>
            </a:extLst>
          </p:cNvPr>
          <p:cNvSpPr txBox="1"/>
          <p:nvPr/>
        </p:nvSpPr>
        <p:spPr>
          <a:xfrm>
            <a:off x="208678" y="3509294"/>
            <a:ext cx="105028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シミュレー</a:t>
            </a:r>
            <a:endParaRPr lang="en-US" altLang="ja-JP" sz="1350" b="1" dirty="0">
              <a:solidFill>
                <a:srgbClr val="0000FF"/>
              </a:solidFill>
            </a:endParaRPr>
          </a:p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ション</a:t>
            </a:r>
            <a:endParaRPr lang="en-US" altLang="ja-JP" sz="1350" b="1" dirty="0">
              <a:solidFill>
                <a:srgbClr val="0000FF"/>
              </a:solidFill>
            </a:endParaRPr>
          </a:p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ループ</a:t>
            </a:r>
          </a:p>
        </p:txBody>
      </p:sp>
      <p:cxnSp>
        <p:nvCxnSpPr>
          <p:cNvPr id="231" name="コネクタ: カギ線 230">
            <a:extLst>
              <a:ext uri="{FF2B5EF4-FFF2-40B4-BE49-F238E27FC236}">
                <a16:creationId xmlns:a16="http://schemas.microsoft.com/office/drawing/2014/main" id="{C81346F9-761C-4BEB-9291-DED351B83AD4}"/>
              </a:ext>
            </a:extLst>
          </p:cNvPr>
          <p:cNvCxnSpPr>
            <a:cxnSpLocks/>
            <a:stCxn id="85" idx="3"/>
            <a:endCxn id="20" idx="1"/>
          </p:cNvCxnSpPr>
          <p:nvPr/>
        </p:nvCxnSpPr>
        <p:spPr>
          <a:xfrm>
            <a:off x="3062703" y="2165712"/>
            <a:ext cx="905441" cy="4377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矢印コネクタ 237">
            <a:extLst>
              <a:ext uri="{FF2B5EF4-FFF2-40B4-BE49-F238E27FC236}">
                <a16:creationId xmlns:a16="http://schemas.microsoft.com/office/drawing/2014/main" id="{55293D17-2674-4B29-8D6E-A841878188D6}"/>
              </a:ext>
            </a:extLst>
          </p:cNvPr>
          <p:cNvCxnSpPr>
            <a:cxnSpLocks/>
          </p:cNvCxnSpPr>
          <p:nvPr/>
        </p:nvCxnSpPr>
        <p:spPr>
          <a:xfrm>
            <a:off x="3221420" y="3574048"/>
            <a:ext cx="581063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AC696703-E188-4020-BEB4-801924E30123}"/>
              </a:ext>
            </a:extLst>
          </p:cNvPr>
          <p:cNvGrpSpPr/>
          <p:nvPr/>
        </p:nvGrpSpPr>
        <p:grpSpPr>
          <a:xfrm>
            <a:off x="7826264" y="4292709"/>
            <a:ext cx="1027832" cy="1386847"/>
            <a:chOff x="10700890" y="822854"/>
            <a:chExt cx="1370446" cy="1475075"/>
          </a:xfrm>
        </p:grpSpPr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6FEEEF5-2E20-4877-ABCE-8A4DFEA75D14}"/>
                </a:ext>
              </a:extLst>
            </p:cNvPr>
            <p:cNvSpPr txBox="1"/>
            <p:nvPr/>
          </p:nvSpPr>
          <p:spPr>
            <a:xfrm>
              <a:off x="10963340" y="1077733"/>
              <a:ext cx="1107996" cy="1220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dirty="0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449E5090-671D-4978-BF07-05B7B3116ABC}"/>
                </a:ext>
              </a:extLst>
            </p:cNvPr>
            <p:cNvSpPr txBox="1"/>
            <p:nvPr/>
          </p:nvSpPr>
          <p:spPr>
            <a:xfrm>
              <a:off x="10834682" y="917325"/>
              <a:ext cx="1133100" cy="1286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dirty="0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4FEEB623-0109-421D-AB25-B3BE3659EEEC}"/>
                </a:ext>
              </a:extLst>
            </p:cNvPr>
            <p:cNvSpPr txBox="1"/>
            <p:nvPr/>
          </p:nvSpPr>
          <p:spPr>
            <a:xfrm>
              <a:off x="10700890" y="822854"/>
              <a:ext cx="1179152" cy="128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dirty="0"/>
                <a:t>アプリケーション機能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86138C7-5214-4FDE-8FF7-D46586EE6CE7}"/>
              </a:ext>
            </a:extLst>
          </p:cNvPr>
          <p:cNvGrpSpPr/>
          <p:nvPr/>
        </p:nvGrpSpPr>
        <p:grpSpPr>
          <a:xfrm>
            <a:off x="1354234" y="2813243"/>
            <a:ext cx="1867186" cy="1663223"/>
            <a:chOff x="1805645" y="2383843"/>
            <a:chExt cx="2489581" cy="2091771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2947080-C99C-4BCB-A4EE-05345FAA7C6D}"/>
                </a:ext>
              </a:extLst>
            </p:cNvPr>
            <p:cNvSpPr/>
            <p:nvPr/>
          </p:nvSpPr>
          <p:spPr>
            <a:xfrm>
              <a:off x="1805645" y="2525120"/>
              <a:ext cx="2489581" cy="19504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4414F118-893C-4B9D-B58E-09C87A7A0318}"/>
                </a:ext>
              </a:extLst>
            </p:cNvPr>
            <p:cNvSpPr/>
            <p:nvPr/>
          </p:nvSpPr>
          <p:spPr>
            <a:xfrm>
              <a:off x="2259418" y="2383843"/>
              <a:ext cx="1650885" cy="2903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350" dirty="0">
                  <a:solidFill>
                    <a:schemeClr val="tx1"/>
                  </a:solidFill>
                </a:rPr>
                <a:t>物理エンジン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9F6769-B408-4B7F-819E-4C11F4D87E5D}"/>
              </a:ext>
            </a:extLst>
          </p:cNvPr>
          <p:cNvSpPr txBox="1"/>
          <p:nvPr/>
        </p:nvSpPr>
        <p:spPr>
          <a:xfrm>
            <a:off x="1520660" y="3087619"/>
            <a:ext cx="1531550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干渉検出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ADC291-8DA1-4469-9818-7E76534295BE}"/>
              </a:ext>
            </a:extLst>
          </p:cNvPr>
          <p:cNvSpPr txBox="1"/>
          <p:nvPr/>
        </p:nvSpPr>
        <p:spPr>
          <a:xfrm>
            <a:off x="1520660" y="3461970"/>
            <a:ext cx="153155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接触／拘束力</a:t>
            </a:r>
            <a:endParaRPr lang="en-US" altLang="ja-JP" sz="1350" dirty="0"/>
          </a:p>
          <a:p>
            <a:pPr algn="ctr"/>
            <a:r>
              <a:rPr lang="ja-JP" altLang="en-US" sz="1350" dirty="0"/>
              <a:t>計算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AF6524D-4D7F-42B7-90F5-7060764E0A67}"/>
              </a:ext>
            </a:extLst>
          </p:cNvPr>
          <p:cNvSpPr txBox="1"/>
          <p:nvPr/>
        </p:nvSpPr>
        <p:spPr>
          <a:xfrm>
            <a:off x="1520659" y="4060876"/>
            <a:ext cx="1524724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順動力学計算</a:t>
            </a: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00353A0C-1E7B-4C97-9D26-774C4D72D9A4}"/>
              </a:ext>
            </a:extLst>
          </p:cNvPr>
          <p:cNvSpPr txBox="1"/>
          <p:nvPr/>
        </p:nvSpPr>
        <p:spPr>
          <a:xfrm>
            <a:off x="465617" y="5816278"/>
            <a:ext cx="5565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100" b="1" dirty="0">
                <a:solidFill>
                  <a:srgbClr val="0000FF"/>
                </a:solidFill>
              </a:rPr>
              <a:t>⊿</a:t>
            </a:r>
            <a:r>
              <a:rPr lang="en-US" altLang="ja-JP" sz="2100" b="1" dirty="0">
                <a:solidFill>
                  <a:srgbClr val="0000FF"/>
                </a:solidFill>
              </a:rPr>
              <a:t>t</a:t>
            </a:r>
            <a:endParaRPr lang="ja-JP" altLang="en-US" sz="2100" b="1" dirty="0">
              <a:solidFill>
                <a:srgbClr val="0000FF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259F9A1-A46D-4D61-88D4-8A80CB775A8A}"/>
              </a:ext>
            </a:extLst>
          </p:cNvPr>
          <p:cNvGrpSpPr/>
          <p:nvPr/>
        </p:nvGrpSpPr>
        <p:grpSpPr>
          <a:xfrm>
            <a:off x="3713411" y="5751524"/>
            <a:ext cx="1284315" cy="475626"/>
            <a:chOff x="4951215" y="5940719"/>
            <a:chExt cx="1712420" cy="634168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DAA780C-89A3-40D4-ADA2-18DD8A0477D0}"/>
                </a:ext>
              </a:extLst>
            </p:cNvPr>
            <p:cNvSpPr txBox="1"/>
            <p:nvPr/>
          </p:nvSpPr>
          <p:spPr>
            <a:xfrm>
              <a:off x="4951215" y="6113229"/>
              <a:ext cx="1712420" cy="461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再生マネージャ</a:t>
              </a:r>
            </a:p>
          </p:txBody>
        </p: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A77A4BD0-4AE6-405E-ABE2-E0789FB62CEC}"/>
                </a:ext>
              </a:extLst>
            </p:cNvPr>
            <p:cNvCxnSpPr>
              <a:cxnSpLocks/>
              <a:stCxn id="94" idx="0"/>
              <a:endCxn id="152" idx="2"/>
            </p:cNvCxnSpPr>
            <p:nvPr/>
          </p:nvCxnSpPr>
          <p:spPr>
            <a:xfrm flipV="1">
              <a:off x="5807426" y="5940719"/>
              <a:ext cx="1" cy="1725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D90CEAF-A144-4565-9F7E-F8DAE87D8483}"/>
              </a:ext>
            </a:extLst>
          </p:cNvPr>
          <p:cNvGrpSpPr/>
          <p:nvPr/>
        </p:nvGrpSpPr>
        <p:grpSpPr>
          <a:xfrm>
            <a:off x="3151289" y="5346991"/>
            <a:ext cx="1782226" cy="738440"/>
            <a:chOff x="4201718" y="5401346"/>
            <a:chExt cx="2376301" cy="984587"/>
          </a:xfrm>
        </p:grpSpPr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0541B8A9-4BDE-471C-9FDE-42DBFBDC81AD}"/>
                </a:ext>
              </a:extLst>
            </p:cNvPr>
            <p:cNvSpPr txBox="1"/>
            <p:nvPr/>
          </p:nvSpPr>
          <p:spPr>
            <a:xfrm>
              <a:off x="5036831" y="5401346"/>
              <a:ext cx="1541188" cy="539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>
                  <a:latin typeface="+mn-ea"/>
                </a:rPr>
                <a:t>ログ</a:t>
              </a:r>
              <a:r>
                <a:rPr lang="en-US" altLang="ja-JP" sz="1350" dirty="0">
                  <a:latin typeface="+mn-ea"/>
                </a:rPr>
                <a:t>(</a:t>
              </a:r>
              <a:r>
                <a:rPr lang="ja-JP" altLang="en-US" sz="1350" dirty="0">
                  <a:latin typeface="+mn-ea"/>
                </a:rPr>
                <a:t>時系列</a:t>
              </a:r>
              <a:r>
                <a:rPr lang="en-US" altLang="ja-JP" sz="1350" dirty="0">
                  <a:latin typeface="+mn-ea"/>
                </a:rPr>
                <a:t>)</a:t>
              </a:r>
              <a:endParaRPr lang="ja-JP" altLang="en-US" sz="1350" dirty="0">
                <a:latin typeface="+mn-ea"/>
              </a:endParaRPr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343E1ECB-BC8D-4218-B8BB-8145AAC9CF2C}"/>
                </a:ext>
              </a:extLst>
            </p:cNvPr>
            <p:cNvSpPr/>
            <p:nvPr/>
          </p:nvSpPr>
          <p:spPr>
            <a:xfrm rot="10800000" flipH="1" flipV="1">
              <a:off x="4201718" y="5671035"/>
              <a:ext cx="843475" cy="714898"/>
            </a:xfrm>
            <a:custGeom>
              <a:avLst/>
              <a:gdLst>
                <a:gd name="connsiteX0" fmla="*/ 914400 w 914400"/>
                <a:gd name="connsiteY0" fmla="*/ 0 h 1787236"/>
                <a:gd name="connsiteX1" fmla="*/ 581890 w 914400"/>
                <a:gd name="connsiteY1" fmla="*/ 0 h 1787236"/>
                <a:gd name="connsiteX2" fmla="*/ 581890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581890 w 914400"/>
                <a:gd name="connsiteY1" fmla="*/ 0 h 1787236"/>
                <a:gd name="connsiteX2" fmla="*/ 489159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489159 w 914400"/>
                <a:gd name="connsiteY1" fmla="*/ 0 h 1787236"/>
                <a:gd name="connsiteX2" fmla="*/ 489159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489159 w 914400"/>
                <a:gd name="connsiteY1" fmla="*/ 0 h 1787236"/>
                <a:gd name="connsiteX2" fmla="*/ 573735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573735 w 914400"/>
                <a:gd name="connsiteY1" fmla="*/ 0 h 1787236"/>
                <a:gd name="connsiteX2" fmla="*/ 573735 w 914400"/>
                <a:gd name="connsiteY2" fmla="*/ 1787236 h 1787236"/>
                <a:gd name="connsiteX3" fmla="*/ 0 w 914400"/>
                <a:gd name="connsiteY3" fmla="*/ 1787236 h 178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1787236">
                  <a:moveTo>
                    <a:pt x="914400" y="0"/>
                  </a:moveTo>
                  <a:lnTo>
                    <a:pt x="573735" y="0"/>
                  </a:lnTo>
                  <a:lnTo>
                    <a:pt x="573735" y="1787236"/>
                  </a:lnTo>
                  <a:lnTo>
                    <a:pt x="0" y="178723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5E6192A1-EE47-481A-8705-8933D8A419E4}"/>
              </a:ext>
            </a:extLst>
          </p:cNvPr>
          <p:cNvCxnSpPr>
            <a:cxnSpLocks/>
            <a:stCxn id="208" idx="3"/>
          </p:cNvCxnSpPr>
          <p:nvPr/>
        </p:nvCxnSpPr>
        <p:spPr>
          <a:xfrm>
            <a:off x="2966647" y="5225980"/>
            <a:ext cx="2245010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8F8973BD-9BB3-4161-8EA5-9D82021A3331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 flipV="1">
            <a:off x="6054514" y="4885750"/>
            <a:ext cx="595490" cy="498035"/>
          </a:xfrm>
          <a:prstGeom prst="bentConnector3">
            <a:avLst>
              <a:gd name="adj1" fmla="val 5295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E0006F6-3DA3-4380-963B-266718566CE2}"/>
              </a:ext>
            </a:extLst>
          </p:cNvPr>
          <p:cNvGrpSpPr/>
          <p:nvPr/>
        </p:nvGrpSpPr>
        <p:grpSpPr>
          <a:xfrm>
            <a:off x="5930502" y="2603441"/>
            <a:ext cx="1766043" cy="1497076"/>
            <a:chOff x="7907337" y="1776075"/>
            <a:chExt cx="2354724" cy="1996098"/>
          </a:xfrm>
        </p:grpSpPr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BFAA8A06-F90E-4487-B474-E8E70FA6E849}"/>
                </a:ext>
              </a:extLst>
            </p:cNvPr>
            <p:cNvSpPr txBox="1"/>
            <p:nvPr/>
          </p:nvSpPr>
          <p:spPr>
            <a:xfrm>
              <a:off x="9049644" y="2787005"/>
              <a:ext cx="875660" cy="985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モデル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ローダ</a:t>
              </a:r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A3B09088-901D-4951-943E-852F7AEB08DE}"/>
                </a:ext>
              </a:extLst>
            </p:cNvPr>
            <p:cNvCxnSpPr>
              <a:cxnSpLocks/>
              <a:stCxn id="114" idx="1"/>
            </p:cNvCxnSpPr>
            <p:nvPr/>
          </p:nvCxnSpPr>
          <p:spPr>
            <a:xfrm flipH="1">
              <a:off x="9925304" y="3144079"/>
              <a:ext cx="33675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コネクタ: カギ線 119">
              <a:extLst>
                <a:ext uri="{FF2B5EF4-FFF2-40B4-BE49-F238E27FC236}">
                  <a16:creationId xmlns:a16="http://schemas.microsoft.com/office/drawing/2014/main" id="{3943C45F-CF98-40F4-B4E7-DED5D64951F3}"/>
                </a:ext>
              </a:extLst>
            </p:cNvPr>
            <p:cNvCxnSpPr>
              <a:cxnSpLocks/>
              <a:stCxn id="32" idx="1"/>
              <a:endCxn id="20" idx="3"/>
            </p:cNvCxnSpPr>
            <p:nvPr/>
          </p:nvCxnSpPr>
          <p:spPr>
            <a:xfrm rot="10800000">
              <a:off x="7907337" y="1776075"/>
              <a:ext cx="1142307" cy="15035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90D5C065-CB9D-4DE2-B7D3-6CC29AD798CA}"/>
              </a:ext>
            </a:extLst>
          </p:cNvPr>
          <p:cNvGrpSpPr/>
          <p:nvPr/>
        </p:nvGrpSpPr>
        <p:grpSpPr>
          <a:xfrm>
            <a:off x="6814121" y="2333341"/>
            <a:ext cx="1517383" cy="571323"/>
            <a:chOff x="9008960" y="1743988"/>
            <a:chExt cx="2023176" cy="761769"/>
          </a:xfrm>
        </p:grpSpPr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92A9B237-53A6-4F8B-A157-605461DA16A0}"/>
                </a:ext>
              </a:extLst>
            </p:cNvPr>
            <p:cNvSpPr txBox="1"/>
            <p:nvPr/>
          </p:nvSpPr>
          <p:spPr>
            <a:xfrm>
              <a:off x="9574611" y="1743988"/>
              <a:ext cx="1457525" cy="5949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プロジェクト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マネージャ</a:t>
              </a:r>
            </a:p>
          </p:txBody>
        </p:sp>
        <p:sp>
          <p:nvSpPr>
            <p:cNvPr id="95" name="矢印: 左右 94">
              <a:extLst>
                <a:ext uri="{FF2B5EF4-FFF2-40B4-BE49-F238E27FC236}">
                  <a16:creationId xmlns:a16="http://schemas.microsoft.com/office/drawing/2014/main" id="{C571872F-1A51-4AF6-861A-19838A326B8E}"/>
                </a:ext>
              </a:extLst>
            </p:cNvPr>
            <p:cNvSpPr/>
            <p:nvPr/>
          </p:nvSpPr>
          <p:spPr>
            <a:xfrm rot="8100000">
              <a:off x="9008960" y="2239007"/>
              <a:ext cx="526770" cy="266750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5E65EAA-991E-4EE4-99DF-11A0679F3D48}"/>
              </a:ext>
            </a:extLst>
          </p:cNvPr>
          <p:cNvGrpSpPr/>
          <p:nvPr/>
        </p:nvGrpSpPr>
        <p:grpSpPr>
          <a:xfrm>
            <a:off x="121442" y="1177033"/>
            <a:ext cx="8933139" cy="5338579"/>
            <a:chOff x="161923" y="212803"/>
            <a:chExt cx="11910853" cy="6546198"/>
          </a:xfrm>
        </p:grpSpPr>
        <p:sp>
          <p:nvSpPr>
            <p:cNvPr id="66" name="四角形: 角を丸くする 65">
              <a:extLst>
                <a:ext uri="{FF2B5EF4-FFF2-40B4-BE49-F238E27FC236}">
                  <a16:creationId xmlns:a16="http://schemas.microsoft.com/office/drawing/2014/main" id="{8CF482EF-19DB-493A-9F54-51DE020C0472}"/>
                </a:ext>
              </a:extLst>
            </p:cNvPr>
            <p:cNvSpPr/>
            <p:nvPr/>
          </p:nvSpPr>
          <p:spPr>
            <a:xfrm>
              <a:off x="161923" y="538576"/>
              <a:ext cx="11873275" cy="6220425"/>
            </a:xfrm>
            <a:prstGeom prst="roundRect">
              <a:avLst>
                <a:gd name="adj" fmla="val 1065"/>
              </a:avLst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73A0FCE-C67D-4A0B-B339-0E78882B3B94}"/>
                </a:ext>
              </a:extLst>
            </p:cNvPr>
            <p:cNvSpPr/>
            <p:nvPr/>
          </p:nvSpPr>
          <p:spPr>
            <a:xfrm>
              <a:off x="8979433" y="538576"/>
              <a:ext cx="3055766" cy="2015045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00A052A5-EE80-4ADE-9332-7B0B8F2DA0CF}"/>
                </a:ext>
              </a:extLst>
            </p:cNvPr>
            <p:cNvSpPr/>
            <p:nvPr/>
          </p:nvSpPr>
          <p:spPr>
            <a:xfrm>
              <a:off x="8999208" y="475952"/>
              <a:ext cx="2930088" cy="82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54" name="正方形/長方形 153">
              <a:extLst>
                <a:ext uri="{FF2B5EF4-FFF2-40B4-BE49-F238E27FC236}">
                  <a16:creationId xmlns:a16="http://schemas.microsoft.com/office/drawing/2014/main" id="{A2F18DAE-73F3-469A-9543-E5A58CAD9978}"/>
                </a:ext>
              </a:extLst>
            </p:cNvPr>
            <p:cNvSpPr/>
            <p:nvPr/>
          </p:nvSpPr>
          <p:spPr>
            <a:xfrm>
              <a:off x="11808001" y="447841"/>
              <a:ext cx="264775" cy="2090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4FA0380A-1F86-4F93-BDD8-B6E2E26F4567}"/>
                </a:ext>
              </a:extLst>
            </p:cNvPr>
            <p:cNvSpPr txBox="1"/>
            <p:nvPr/>
          </p:nvSpPr>
          <p:spPr>
            <a:xfrm>
              <a:off x="7511904" y="212803"/>
              <a:ext cx="163121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350" b="1" dirty="0">
                  <a:solidFill>
                    <a:srgbClr val="00B050"/>
                  </a:solidFill>
                </a:rPr>
                <a:t>プロジェクト</a:t>
              </a:r>
            </a:p>
          </p:txBody>
        </p:sp>
      </p:grp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E883782D-16EE-44CB-980B-672AE623B334}"/>
              </a:ext>
            </a:extLst>
          </p:cNvPr>
          <p:cNvSpPr txBox="1"/>
          <p:nvPr/>
        </p:nvSpPr>
        <p:spPr>
          <a:xfrm>
            <a:off x="7819885" y="5825329"/>
            <a:ext cx="6431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350" b="1" dirty="0">
                <a:solidFill>
                  <a:schemeClr val="accent2"/>
                </a:solidFill>
              </a:rPr>
              <a:t>GUI /</a:t>
            </a:r>
            <a:endParaRPr lang="ja-JP" altLang="en-US" sz="1350" b="1" dirty="0">
              <a:solidFill>
                <a:schemeClr val="accent2"/>
              </a:solidFill>
            </a:endParaRPr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2CB465FD-5854-45D6-B40E-605E75F3594F}"/>
              </a:ext>
            </a:extLst>
          </p:cNvPr>
          <p:cNvSpPr/>
          <p:nvPr/>
        </p:nvSpPr>
        <p:spPr>
          <a:xfrm>
            <a:off x="2968228" y="2813092"/>
            <a:ext cx="1146572" cy="2315064"/>
          </a:xfrm>
          <a:custGeom>
            <a:avLst/>
            <a:gdLst>
              <a:gd name="connsiteX0" fmla="*/ 0 w 1528762"/>
              <a:gd name="connsiteY0" fmla="*/ 2876550 h 2876550"/>
              <a:gd name="connsiteX1" fmla="*/ 833437 w 1528762"/>
              <a:gd name="connsiteY1" fmla="*/ 2876550 h 2876550"/>
              <a:gd name="connsiteX2" fmla="*/ 833437 w 1528762"/>
              <a:gd name="connsiteY2" fmla="*/ 0 h 2876550"/>
              <a:gd name="connsiteX3" fmla="*/ 1528762 w 1528762"/>
              <a:gd name="connsiteY3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8762" h="2876550">
                <a:moveTo>
                  <a:pt x="0" y="2876550"/>
                </a:moveTo>
                <a:lnTo>
                  <a:pt x="833437" y="2876550"/>
                </a:lnTo>
                <a:lnTo>
                  <a:pt x="833437" y="0"/>
                </a:lnTo>
                <a:lnTo>
                  <a:pt x="1528762" y="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454876E5-676A-464E-9A61-EC8DD3F26057}"/>
              </a:ext>
            </a:extLst>
          </p:cNvPr>
          <p:cNvSpPr txBox="1"/>
          <p:nvPr/>
        </p:nvSpPr>
        <p:spPr>
          <a:xfrm>
            <a:off x="7438210" y="6050076"/>
            <a:ext cx="1569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schemeClr val="accent2"/>
                </a:solidFill>
              </a:rPr>
              <a:t>スクリプティング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E57D65F-8E4F-4DE8-9524-4A141DB597FB}"/>
              </a:ext>
            </a:extLst>
          </p:cNvPr>
          <p:cNvGrpSpPr/>
          <p:nvPr/>
        </p:nvGrpSpPr>
        <p:grpSpPr>
          <a:xfrm>
            <a:off x="7168521" y="1593680"/>
            <a:ext cx="1357177" cy="743771"/>
            <a:chOff x="9459627" y="757759"/>
            <a:chExt cx="1809569" cy="991693"/>
          </a:xfrm>
        </p:grpSpPr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5870EF17-CA36-4790-95A4-1F2029FA66A5}"/>
                </a:ext>
              </a:extLst>
            </p:cNvPr>
            <p:cNvGrpSpPr/>
            <p:nvPr/>
          </p:nvGrpSpPr>
          <p:grpSpPr>
            <a:xfrm>
              <a:off x="9459627" y="757759"/>
              <a:ext cx="1809569" cy="782579"/>
              <a:chOff x="10659401" y="1130419"/>
              <a:chExt cx="1268331" cy="1155194"/>
            </a:xfrm>
          </p:grpSpPr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4E48F288-00D4-4F81-8494-9D8BD71E72A2}"/>
                  </a:ext>
                </a:extLst>
              </p:cNvPr>
              <p:cNvSpPr txBox="1"/>
              <p:nvPr/>
            </p:nvSpPr>
            <p:spPr>
              <a:xfrm>
                <a:off x="10819736" y="1362283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F0076036-96DA-4A77-935A-50745DFB2091}"/>
                  </a:ext>
                </a:extLst>
              </p:cNvPr>
              <p:cNvSpPr txBox="1"/>
              <p:nvPr/>
            </p:nvSpPr>
            <p:spPr>
              <a:xfrm>
                <a:off x="10724668" y="1249336"/>
                <a:ext cx="1143471" cy="9233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E9BFABB-6368-4270-80A8-41316E0B3848}"/>
                  </a:ext>
                </a:extLst>
              </p:cNvPr>
              <p:cNvSpPr txBox="1"/>
              <p:nvPr/>
            </p:nvSpPr>
            <p:spPr>
              <a:xfrm>
                <a:off x="10659401" y="1130419"/>
                <a:ext cx="1143324" cy="923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b="1" dirty="0">
                    <a:solidFill>
                      <a:srgbClr val="FF0000"/>
                    </a:solidFill>
                  </a:rPr>
                  <a:t>プロジェクト</a:t>
                </a:r>
                <a:endParaRPr lang="en-US" altLang="ja-JP" sz="135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ja-JP" altLang="en-US" sz="1350" b="1" dirty="0">
                    <a:solidFill>
                      <a:srgbClr val="FF0000"/>
                    </a:solidFill>
                  </a:rPr>
                  <a:t>ファイル</a:t>
                </a:r>
              </a:p>
            </p:txBody>
          </p:sp>
        </p:grp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6699EAA7-B03F-4D89-964A-8D1864E715DD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10275236" y="1383262"/>
              <a:ext cx="6271" cy="36619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310013EE-F0A5-48EC-9058-35A1F4E8C31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947496" y="3883543"/>
            <a:ext cx="8378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930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任意形状の実現</a:t>
            </a:r>
            <a:endParaRPr kumimoji="1" lang="ja-JP" altLang="en-US" sz="40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EAE3233-BBA7-6726-2A97-7B0BACCD9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04125"/>
          </a:xfrm>
        </p:spPr>
        <p:txBody>
          <a:bodyPr/>
          <a:lstStyle/>
          <a:p>
            <a:r>
              <a:rPr lang="ja-JP" altLang="en-US" dirty="0"/>
              <a:t>モデリングツールや</a:t>
            </a:r>
            <a:r>
              <a:rPr lang="en-US" altLang="ja-JP" dirty="0"/>
              <a:t>CAD</a:t>
            </a:r>
            <a:r>
              <a:rPr lang="ja-JP" altLang="en-US" dirty="0"/>
              <a:t>ツールで形状を作成</a:t>
            </a:r>
            <a:endParaRPr lang="en-US" altLang="ja-JP" dirty="0"/>
          </a:p>
          <a:p>
            <a:r>
              <a:rPr lang="ja-JP" altLang="en-US" dirty="0"/>
              <a:t>形状をメッシュファイルとしてエクスポート</a:t>
            </a:r>
            <a:endParaRPr lang="en-US" altLang="ja-JP" dirty="0"/>
          </a:p>
          <a:p>
            <a:r>
              <a:rPr lang="ja-JP" altLang="en-US" dirty="0"/>
              <a:t>メッシュファイルをロボットモデルに取り込む</a:t>
            </a:r>
          </a:p>
        </p:txBody>
      </p:sp>
    </p:spTree>
    <p:extLst>
      <p:ext uri="{BB962C8B-B14F-4D97-AF65-F5344CB8AC3E}">
        <p14:creationId xmlns:p14="http://schemas.microsoft.com/office/powerpoint/2010/main" val="3173284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0F1B2C-6E51-6E1E-2803-5818F9B0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利用可能なメッシュファイル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36F15-0557-9D0D-1140-73CC32DD8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ネイティブでサポートしている形式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STL</a:t>
            </a:r>
          </a:p>
          <a:p>
            <a:pPr lvl="1"/>
            <a:r>
              <a:rPr lang="en-US" altLang="ja-JP" dirty="0"/>
              <a:t>OBJ</a:t>
            </a:r>
          </a:p>
          <a:p>
            <a:pPr lvl="1"/>
            <a:r>
              <a:rPr lang="en-US" altLang="ja-JP" dirty="0"/>
              <a:t>VRML97 (</a:t>
            </a:r>
            <a:r>
              <a:rPr lang="ja-JP" altLang="en-US" dirty="0"/>
              <a:t>拡張子</a:t>
            </a:r>
            <a:r>
              <a:rPr lang="en-US" altLang="ja-JP" dirty="0"/>
              <a:t>: </a:t>
            </a:r>
            <a:r>
              <a:rPr lang="en-US" altLang="ja-JP" dirty="0" err="1"/>
              <a:t>wrl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lang="en-US" altLang="ja-JP" dirty="0" err="1"/>
              <a:t>Assimp</a:t>
            </a:r>
            <a:r>
              <a:rPr lang="ja-JP" altLang="en-US" dirty="0"/>
              <a:t>ライブラリでサポート</a:t>
            </a:r>
            <a:endParaRPr lang="en-US" altLang="ja-JP" dirty="0"/>
          </a:p>
          <a:p>
            <a:pPr lvl="1"/>
            <a:r>
              <a:rPr lang="en-US" altLang="ja-JP" dirty="0" err="1"/>
              <a:t>Collada</a:t>
            </a:r>
            <a:r>
              <a:rPr lang="en-US" altLang="ja-JP" dirty="0"/>
              <a:t> (</a:t>
            </a:r>
            <a:r>
              <a:rPr lang="ja-JP" altLang="en-US" dirty="0"/>
              <a:t>拡張子</a:t>
            </a:r>
            <a:r>
              <a:rPr lang="en-US" altLang="ja-JP" dirty="0"/>
              <a:t>: </a:t>
            </a:r>
            <a:r>
              <a:rPr lang="en-US" altLang="ja-JP" dirty="0" err="1"/>
              <a:t>dae</a:t>
            </a:r>
            <a:r>
              <a:rPr lang="en-US" altLang="ja-JP" dirty="0"/>
              <a:t>)</a:t>
            </a:r>
          </a:p>
          <a:p>
            <a:pPr lvl="1"/>
            <a:r>
              <a:rPr kumimoji="1" lang="ja-JP" altLang="en-US" dirty="0"/>
              <a:t>その他多数</a:t>
            </a:r>
          </a:p>
        </p:txBody>
      </p:sp>
    </p:spTree>
    <p:extLst>
      <p:ext uri="{BB962C8B-B14F-4D97-AF65-F5344CB8AC3E}">
        <p14:creationId xmlns:p14="http://schemas.microsoft.com/office/powerpoint/2010/main" val="2419707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48C40-BEF0-BFC4-654B-18C56C28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420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メガローバーのメッシュファイル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B0396F-8885-DC39-DFDA-0648D3F358BE}"/>
              </a:ext>
            </a:extLst>
          </p:cNvPr>
          <p:cNvSpPr txBox="1"/>
          <p:nvPr/>
        </p:nvSpPr>
        <p:spPr>
          <a:xfrm>
            <a:off x="757048" y="6039220"/>
            <a:ext cx="708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ja-JP" dirty="0">
                <a:hlinkClick r:id="rId2"/>
              </a:rPr>
              <a:t>https://github.com/vstoneofficial/megarover_samples</a:t>
            </a:r>
            <a:r>
              <a:rPr lang="en-US" altLang="ja-JP" dirty="0"/>
              <a:t> </a:t>
            </a:r>
            <a:r>
              <a:rPr lang="ja-JP" altLang="en-US" dirty="0"/>
              <a:t>の</a:t>
            </a:r>
            <a:endParaRPr lang="en-US" altLang="ja-JP" dirty="0"/>
          </a:p>
          <a:p>
            <a:r>
              <a:rPr lang="en-US" altLang="ja-JP" dirty="0"/>
              <a:t>    </a:t>
            </a:r>
            <a:r>
              <a:rPr lang="ja-JP" altLang="en-US" dirty="0"/>
              <a:t>メッシュファイルを利用（一部修正）</a:t>
            </a:r>
            <a:endParaRPr lang="en-US" altLang="ja-JP" dirty="0"/>
          </a:p>
        </p:txBody>
      </p:sp>
      <p:pic>
        <p:nvPicPr>
          <p:cNvPr id="6" name="図 5" descr="テーブル, 机, 籠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49058746-3588-F094-B2EE-9D97E5447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34" y="1310508"/>
            <a:ext cx="2964728" cy="2615689"/>
          </a:xfrm>
          <a:prstGeom prst="rect">
            <a:avLst/>
          </a:prstGeom>
        </p:spPr>
      </p:pic>
      <p:pic>
        <p:nvPicPr>
          <p:cNvPr id="8" name="図 7" descr="大きい, 空気, 鳥 が含まれている画像&#10;&#10;自動的に生成された説明">
            <a:extLst>
              <a:ext uri="{FF2B5EF4-FFF2-40B4-BE49-F238E27FC236}">
                <a16:creationId xmlns:a16="http://schemas.microsoft.com/office/drawing/2014/main" id="{9B99694C-0613-0E8D-DFB1-FE903A611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83" y="1310508"/>
            <a:ext cx="2371783" cy="261568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F17318-4618-E979-F588-469D3C898A8A}"/>
              </a:ext>
            </a:extLst>
          </p:cNvPr>
          <p:cNvSpPr txBox="1"/>
          <p:nvPr/>
        </p:nvSpPr>
        <p:spPr>
          <a:xfrm>
            <a:off x="1564228" y="3994683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vmega_body.dae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05BE7E-1C01-996F-1383-C391C9F880A9}"/>
              </a:ext>
            </a:extLst>
          </p:cNvPr>
          <p:cNvSpPr txBox="1"/>
          <p:nvPr/>
        </p:nvSpPr>
        <p:spPr>
          <a:xfrm>
            <a:off x="5076995" y="3994683"/>
            <a:ext cx="228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vmega_wheel.dae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96B9714-1716-1DEB-31A0-309808B82A16}"/>
              </a:ext>
            </a:extLst>
          </p:cNvPr>
          <p:cNvSpPr txBox="1"/>
          <p:nvPr/>
        </p:nvSpPr>
        <p:spPr>
          <a:xfrm>
            <a:off x="804144" y="4555287"/>
            <a:ext cx="4838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お手本パッケージの </a:t>
            </a:r>
            <a:r>
              <a:rPr lang="en-US" altLang="ja-JP" sz="2000" dirty="0"/>
              <a:t>meshes </a:t>
            </a:r>
            <a:r>
              <a:rPr lang="ja-JP" altLang="en-US" sz="2000" dirty="0"/>
              <a:t>以下に格納</a:t>
            </a:r>
            <a:endParaRPr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</a:t>
            </a:r>
            <a:r>
              <a:rPr kumimoji="1" lang="en-US" altLang="ja-JP" sz="2000" dirty="0" err="1"/>
              <a:t>vmega_body.dae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</a:t>
            </a:r>
            <a:r>
              <a:rPr kumimoji="1" lang="en-US" altLang="ja-JP" sz="2000" dirty="0" err="1"/>
              <a:t>vmega_wheel.dae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meshes/r5.png (</a:t>
            </a:r>
            <a:r>
              <a:rPr kumimoji="1" lang="ja-JP" altLang="en-US" sz="2000" dirty="0"/>
              <a:t>テクスチャ画像）</a:t>
            </a:r>
          </a:p>
        </p:txBody>
      </p:sp>
    </p:spTree>
    <p:extLst>
      <p:ext uri="{BB962C8B-B14F-4D97-AF65-F5344CB8AC3E}">
        <p14:creationId xmlns:p14="http://schemas.microsoft.com/office/powerpoint/2010/main" val="1971557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36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モデルファイルの修正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車体部分</a:t>
            </a:r>
            <a:r>
              <a:rPr lang="en-US" altLang="ja-JP" sz="4000" dirty="0"/>
              <a:t>)</a:t>
            </a:r>
            <a:endParaRPr kumimoji="1" lang="ja-JP" altLang="en-US" sz="4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9F7BB6-A834-5DC1-E4EC-CA5234D47A59}"/>
              </a:ext>
            </a:extLst>
          </p:cNvPr>
          <p:cNvSpPr txBox="1"/>
          <p:nvPr/>
        </p:nvSpPr>
        <p:spPr>
          <a:xfrm>
            <a:off x="726665" y="1449037"/>
            <a:ext cx="7690669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658998-EED7-3E99-FF63-CE62B47BFC18}"/>
              </a:ext>
            </a:extLst>
          </p:cNvPr>
          <p:cNvSpPr txBox="1"/>
          <p:nvPr/>
        </p:nvSpPr>
        <p:spPr>
          <a:xfrm>
            <a:off x="562100" y="5229439"/>
            <a:ext cx="8294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メッシュファイル一式をお手本パッケージから </a:t>
            </a:r>
            <a:r>
              <a:rPr lang="en-US" altLang="ja-JP" sz="2000" dirty="0"/>
              <a:t>“</a:t>
            </a:r>
            <a:r>
              <a:rPr lang="en-US" altLang="ja-JP" sz="2000" dirty="0" err="1"/>
              <a:t>my_mobile_robot</a:t>
            </a:r>
            <a:r>
              <a:rPr lang="en-US" altLang="ja-JP" sz="2000" dirty="0"/>
              <a:t>” </a:t>
            </a:r>
            <a:r>
              <a:rPr lang="ja-JP" altLang="en-US" sz="2000" dirty="0"/>
              <a:t>の</a:t>
            </a:r>
            <a:endParaRPr lang="en-US" altLang="ja-JP" sz="2000" dirty="0"/>
          </a:p>
          <a:p>
            <a:r>
              <a:rPr lang="ja-JP" altLang="en-US" sz="2000" dirty="0"/>
              <a:t> </a:t>
            </a:r>
            <a:r>
              <a:rPr lang="en-US" altLang="ja-JP" sz="2000" dirty="0"/>
              <a:t>“meshes” </a:t>
            </a:r>
            <a:r>
              <a:rPr lang="ja-JP" altLang="en-US" sz="2000" dirty="0"/>
              <a:t>ディレクトリ（新たに作成）にコピーしておきます</a:t>
            </a:r>
            <a:endParaRPr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BCA9F1C-C9A6-0D29-E17F-C133C423EB2B}"/>
              </a:ext>
            </a:extLst>
          </p:cNvPr>
          <p:cNvSpPr txBox="1"/>
          <p:nvPr/>
        </p:nvSpPr>
        <p:spPr>
          <a:xfrm>
            <a:off x="1248012" y="4548350"/>
            <a:ext cx="6647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"package://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と書いても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OK )</a:t>
            </a:r>
            <a:endParaRPr kumimoji="1"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09027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75" y="101366"/>
            <a:ext cx="8318887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モデルファイルの修正 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ホイール部分）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158E858-3A59-8F48-8DA0-F1FCF9D79B6C}"/>
              </a:ext>
            </a:extLst>
          </p:cNvPr>
          <p:cNvSpPr txBox="1"/>
          <p:nvPr/>
        </p:nvSpPr>
        <p:spPr>
          <a:xfrm>
            <a:off x="430575" y="1426929"/>
            <a:ext cx="390316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[ 0, 0, 1, 180 ]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E4F93C-E9C1-BA55-03C5-7E0E24A3869E}"/>
              </a:ext>
            </a:extLst>
          </p:cNvPr>
          <p:cNvSpPr txBox="1"/>
          <p:nvPr/>
        </p:nvSpPr>
        <p:spPr>
          <a:xfrm>
            <a:off x="4735303" y="1426928"/>
            <a:ext cx="3903165" cy="3970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-0.145,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7A2AB-1217-2546-3BEE-3F144072C2D3}"/>
              </a:ext>
            </a:extLst>
          </p:cNvPr>
          <p:cNvSpPr txBox="1"/>
          <p:nvPr/>
        </p:nvSpPr>
        <p:spPr>
          <a:xfrm>
            <a:off x="1007680" y="6073610"/>
            <a:ext cx="715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完成版はお手本パッケージの </a:t>
            </a:r>
            <a:r>
              <a:rPr kumimoji="1" lang="en-US" altLang="ja-JP" dirty="0"/>
              <a:t>“</a:t>
            </a:r>
            <a:r>
              <a:rPr lang="en-US" altLang="ja-JP" dirty="0"/>
              <a:t>model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mobile_robot_mesh.body</a:t>
            </a:r>
            <a:r>
              <a:rPr kumimoji="1" lang="en-US" altLang="ja-JP" dirty="0"/>
              <a:t>”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2C29AC-4FF7-D198-D510-1FDB94D5C29B}"/>
              </a:ext>
            </a:extLst>
          </p:cNvPr>
          <p:cNvSpPr txBox="1"/>
          <p:nvPr/>
        </p:nvSpPr>
        <p:spPr>
          <a:xfrm>
            <a:off x="1062932" y="5485670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</a:rPr>
              <a:t>※ Z</a:t>
            </a:r>
            <a:r>
              <a:rPr lang="ja-JP" altLang="en-US" sz="1400" b="1" dirty="0">
                <a:solidFill>
                  <a:srgbClr val="FF0000"/>
                </a:solidFill>
              </a:rPr>
              <a:t>軸まわりに</a:t>
            </a:r>
            <a:r>
              <a:rPr lang="en-US" altLang="ja-JP" sz="1400" b="1" dirty="0">
                <a:solidFill>
                  <a:srgbClr val="FF0000"/>
                </a:solidFill>
              </a:rPr>
              <a:t>180</a:t>
            </a:r>
            <a:r>
              <a:rPr lang="ja-JP" altLang="en-US" sz="1400" b="1" dirty="0">
                <a:solidFill>
                  <a:srgbClr val="FF0000"/>
                </a:solidFill>
              </a:rPr>
              <a:t>度回転で左右反転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27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7F000-F298-7EC3-F9C2-06C153C4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修正結果</a:t>
            </a:r>
            <a:endParaRPr kumimoji="1" lang="ja-JP" altLang="en-US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20291A5E-1977-513B-CB25-A41417F0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2" y="2173659"/>
            <a:ext cx="3295545" cy="2870742"/>
          </a:xfrm>
          <a:prstGeom prst="rect">
            <a:avLst/>
          </a:prstGeom>
        </p:spPr>
      </p:pic>
      <p:pic>
        <p:nvPicPr>
          <p:cNvPr id="11" name="図 10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BCD8AAC3-F8BD-0342-5959-09E5CC5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45" y="2173658"/>
            <a:ext cx="3295546" cy="2870742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AA68AB17-DD0B-0008-7F27-3B524020A374}"/>
              </a:ext>
            </a:extLst>
          </p:cNvPr>
          <p:cNvSpPr/>
          <p:nvPr/>
        </p:nvSpPr>
        <p:spPr>
          <a:xfrm>
            <a:off x="4247087" y="2868524"/>
            <a:ext cx="566278" cy="1392487"/>
          </a:xfrm>
          <a:prstGeom prst="rightArrow">
            <a:avLst>
              <a:gd name="adj1" fmla="val 50000"/>
              <a:gd name="adj2" fmla="val 6475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781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BEA4DD-AD6E-F1E1-59A3-BD70A732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r>
              <a:rPr kumimoji="1" lang="ja-JP" altLang="en-US" dirty="0"/>
              <a:t>：影の設定について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16789-890C-CF00-BCC1-46329CCF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デフォルトでは影の描画が有効</a:t>
            </a:r>
            <a:endParaRPr kumimoji="1" lang="en-US" altLang="ja-JP" dirty="0"/>
          </a:p>
          <a:p>
            <a:r>
              <a:rPr lang="ja-JP" altLang="en-US" dirty="0"/>
              <a:t>描画が重い場合は、影の描画をオフにすると多少改善されます</a:t>
            </a:r>
            <a:endParaRPr lang="en-US" altLang="ja-JP" dirty="0"/>
          </a:p>
          <a:p>
            <a:r>
              <a:rPr kumimoji="1" lang="ja-JP" altLang="en-US" dirty="0"/>
              <a:t>シーンバー右端の設定ボタンを押して設定ダイアログを開く</a:t>
            </a: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「ライティング」の「ワールドライド」の「影」のチェックを外す</a:t>
            </a:r>
            <a:endParaRPr kumimoji="1"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3E823A6-0216-8760-54C7-E57A4C36D4BA}"/>
              </a:ext>
            </a:extLst>
          </p:cNvPr>
          <p:cNvGrpSpPr/>
          <p:nvPr/>
        </p:nvGrpSpPr>
        <p:grpSpPr>
          <a:xfrm>
            <a:off x="902530" y="4248440"/>
            <a:ext cx="7431772" cy="449438"/>
            <a:chOff x="902530" y="4248440"/>
            <a:chExt cx="7431772" cy="44943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618CA81-2908-A1DC-54DB-4E88751AD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30" y="4248440"/>
              <a:ext cx="7431772" cy="449438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2FD54E0-0D80-A815-FACB-F3F9071E0B31}"/>
                </a:ext>
              </a:extLst>
            </p:cNvPr>
            <p:cNvSpPr/>
            <p:nvPr/>
          </p:nvSpPr>
          <p:spPr>
            <a:xfrm>
              <a:off x="7872194" y="4248440"/>
              <a:ext cx="448182" cy="4494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49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Part6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表示用モデルと干渉検出用モデルの切り分け</a:t>
            </a:r>
          </a:p>
        </p:txBody>
      </p:sp>
    </p:spTree>
    <p:extLst>
      <p:ext uri="{BB962C8B-B14F-4D97-AF65-F5344CB8AC3E}">
        <p14:creationId xmlns:p14="http://schemas.microsoft.com/office/powerpoint/2010/main" val="687572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03AC71-A5C7-15E6-F2B5-6D307C47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モデルの切り分け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26883A-94D8-5893-EA7C-0BFD092CD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表示用モデル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3D</a:t>
            </a:r>
            <a:r>
              <a:rPr kumimoji="1" lang="ja-JP" altLang="en-US" dirty="0"/>
              <a:t>グラフィックとして描画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視覚センサのシミュレーションでも使用される</a:t>
            </a:r>
            <a:endParaRPr kumimoji="1" lang="en-US" altLang="ja-JP" dirty="0"/>
          </a:p>
          <a:p>
            <a:pPr lvl="1"/>
            <a:r>
              <a:rPr lang="ja-JP" altLang="en-US" dirty="0"/>
              <a:t>複雑なモデルにしても物理計算には影響しない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干渉検出用モデル</a:t>
            </a:r>
            <a:endParaRPr lang="en-US" altLang="ja-JP" dirty="0"/>
          </a:p>
          <a:p>
            <a:pPr lvl="1"/>
            <a:r>
              <a:rPr kumimoji="1" lang="ja-JP" altLang="en-US" dirty="0"/>
              <a:t>干渉検出の計算で使用</a:t>
            </a:r>
            <a:endParaRPr kumimoji="1" lang="en-US" altLang="ja-JP" dirty="0"/>
          </a:p>
          <a:p>
            <a:pPr lvl="1"/>
            <a:r>
              <a:rPr lang="ja-JP" altLang="en-US" dirty="0"/>
              <a:t>干渉計算の負荷や接触反力計算の安定性に影響</a:t>
            </a:r>
            <a:endParaRPr lang="en-US" altLang="ja-JP" dirty="0"/>
          </a:p>
          <a:p>
            <a:pPr lvl="1"/>
            <a:r>
              <a:rPr lang="ja-JP" altLang="en-US" dirty="0"/>
              <a:t>プリミティブの組み合わせやシンプルなメッシュとすることで、負荷の軽減や安定性の向上を実現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9897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7F000-F298-7EC3-F9C2-06C153C4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切り分けの例</a:t>
            </a:r>
            <a:endParaRPr kumimoji="1" lang="ja-JP" altLang="en-US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20291A5E-1977-513B-CB25-A41417F0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83" y="2173659"/>
            <a:ext cx="3295545" cy="2870742"/>
          </a:xfrm>
          <a:prstGeom prst="rect">
            <a:avLst/>
          </a:prstGeom>
        </p:spPr>
      </p:pic>
      <p:pic>
        <p:nvPicPr>
          <p:cNvPr id="11" name="図 10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BCD8AAC3-F8BD-0342-5959-09E5CC5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6" y="2173658"/>
            <a:ext cx="3295546" cy="287074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14D4AB-41B3-2A66-70CC-64856C4FF061}"/>
              </a:ext>
            </a:extLst>
          </p:cNvPr>
          <p:cNvSpPr txBox="1"/>
          <p:nvPr/>
        </p:nvSpPr>
        <p:spPr>
          <a:xfrm>
            <a:off x="1062507" y="52349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表示用モデル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F7E453-F925-6F61-DAFE-6D4659B900A9}"/>
              </a:ext>
            </a:extLst>
          </p:cNvPr>
          <p:cNvSpPr txBox="1"/>
          <p:nvPr/>
        </p:nvSpPr>
        <p:spPr>
          <a:xfrm>
            <a:off x="4895173" y="523498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干渉検出</a:t>
            </a:r>
            <a:r>
              <a:rPr kumimoji="1" lang="ja-JP" altLang="en-US" sz="3200" dirty="0"/>
              <a:t>用モデル</a:t>
            </a:r>
          </a:p>
        </p:txBody>
      </p:sp>
    </p:spTree>
    <p:extLst>
      <p:ext uri="{BB962C8B-B14F-4D97-AF65-F5344CB8AC3E}">
        <p14:creationId xmlns:p14="http://schemas.microsoft.com/office/powerpoint/2010/main" val="420401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68BE-7773-8C14-5EDF-7832E615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7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利用する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要素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B2BC99-8B1C-A017-789A-42E248223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2461"/>
            <a:ext cx="7886700" cy="4976957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ビルド・実行環境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パッケージ</a:t>
            </a:r>
            <a:endParaRPr lang="en-US" altLang="ja-JP" dirty="0"/>
          </a:p>
          <a:p>
            <a:pPr lvl="1"/>
            <a:r>
              <a:rPr lang="ja-JP" altLang="en-US" dirty="0"/>
              <a:t>ビルドシステム </a:t>
            </a:r>
            <a:r>
              <a:rPr lang="en-US" altLang="ja-JP" dirty="0"/>
              <a:t>“</a:t>
            </a:r>
            <a:r>
              <a:rPr lang="en-US" altLang="ja-JP" dirty="0" err="1"/>
              <a:t>colcon</a:t>
            </a:r>
            <a:r>
              <a:rPr lang="en-US" altLang="ja-JP" dirty="0"/>
              <a:t>”</a:t>
            </a:r>
          </a:p>
          <a:p>
            <a:pPr lvl="1"/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en-US" altLang="ja-JP" dirty="0"/>
          </a:p>
          <a:p>
            <a:r>
              <a:rPr kumimoji="1" lang="ja-JP" altLang="en-US" dirty="0"/>
              <a:t>メッセージ通信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ノード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メッセージ型（入れ物）</a:t>
            </a:r>
            <a:endParaRPr kumimoji="1" lang="en-US" altLang="ja-JP" dirty="0"/>
          </a:p>
          <a:p>
            <a:pPr lvl="1"/>
            <a:r>
              <a:rPr lang="ja-JP" altLang="en-US" dirty="0"/>
              <a:t>トピック（用途）</a:t>
            </a:r>
            <a:endParaRPr lang="en-US" altLang="ja-JP" dirty="0"/>
          </a:p>
          <a:p>
            <a:pPr lvl="1"/>
            <a:r>
              <a:rPr lang="ja-JP" altLang="en-US" dirty="0"/>
              <a:t>送受信</a:t>
            </a:r>
            <a:endParaRPr lang="en-US" altLang="ja-JP" dirty="0"/>
          </a:p>
          <a:p>
            <a:pPr lvl="2"/>
            <a:r>
              <a:rPr kumimoji="1" lang="en-US" altLang="ja-JP" dirty="0"/>
              <a:t>Publish</a:t>
            </a:r>
            <a:r>
              <a:rPr kumimoji="1" lang="ja-JP" altLang="en-US" dirty="0"/>
              <a:t>（送信）</a:t>
            </a:r>
            <a:endParaRPr kumimoji="1" lang="en-US" altLang="ja-JP" dirty="0"/>
          </a:p>
          <a:p>
            <a:pPr lvl="2"/>
            <a:r>
              <a:rPr lang="en-US" altLang="ja-JP" dirty="0" err="1"/>
              <a:t>Sbscribe</a:t>
            </a:r>
            <a:r>
              <a:rPr lang="ja-JP" altLang="en-US" dirty="0"/>
              <a:t>（受信）</a:t>
            </a:r>
            <a:endParaRPr lang="en-US" altLang="ja-JP" dirty="0"/>
          </a:p>
          <a:p>
            <a:r>
              <a:rPr kumimoji="1" lang="ja-JP" altLang="en-US" dirty="0"/>
              <a:t>ツール</a:t>
            </a:r>
            <a:endParaRPr kumimoji="1" lang="en-US" altLang="ja-JP" dirty="0"/>
          </a:p>
          <a:p>
            <a:pPr lvl="1"/>
            <a:r>
              <a:rPr lang="ja-JP" altLang="en-US" dirty="0"/>
              <a:t>コマンド、可視化ツール、</a:t>
            </a:r>
            <a:r>
              <a:rPr lang="en-US" altLang="ja-JP" dirty="0"/>
              <a:t>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031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E7E0F2-D1DD-7E29-3657-592FFCE6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5788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ファイルでの切り分け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486409-B699-2C5E-96FE-6657C2E91557}"/>
              </a:ext>
            </a:extLst>
          </p:cNvPr>
          <p:cNvSpPr txBox="1"/>
          <p:nvPr/>
        </p:nvSpPr>
        <p:spPr>
          <a:xfrm>
            <a:off x="1035511" y="1601351"/>
            <a:ext cx="6867525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各リンクの記述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type: Visual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表示用モデルの形状を記述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type: Collision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干渉検出用モデルの形状を記述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223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-150987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車体の記述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938089"/>
            <a:ext cx="7593334" cy="5693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Visual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-0.1, 0, 0.0975 ]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Box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size: [ 0.36, 0.24, 0.135 ]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-0.255, 0, 0.02 ]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Cylinder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height: 0.01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radius: 0.02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1803041"/>
            <a:ext cx="824248" cy="1325563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2282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3209734"/>
            <a:ext cx="824248" cy="3358491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7349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78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113028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左車輪の記述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1569150"/>
            <a:ext cx="7593334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Visual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rotation: [ 0, 0, 1, 180 ]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&amp;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Cylinder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height: 0.03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radius: 0.076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2434102"/>
            <a:ext cx="824248" cy="1526148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3023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4060061"/>
            <a:ext cx="824248" cy="1999445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8831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10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113028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右車輪の記述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1569150"/>
            <a:ext cx="759333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Visual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*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2434102"/>
            <a:ext cx="824248" cy="1526148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3023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4060061"/>
            <a:ext cx="824248" cy="537697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1442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C48B4E-7DB8-CDAA-F55A-E29405C218DE}"/>
              </a:ext>
            </a:extLst>
          </p:cNvPr>
          <p:cNvSpPr txBox="1"/>
          <p:nvPr/>
        </p:nvSpPr>
        <p:spPr>
          <a:xfrm>
            <a:off x="1110711" y="5967926"/>
            <a:ext cx="646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完成版はお手本パッケージの </a:t>
            </a:r>
            <a:r>
              <a:rPr kumimoji="1" lang="en-US" altLang="ja-JP" dirty="0"/>
              <a:t>“</a:t>
            </a:r>
            <a:r>
              <a:rPr lang="en-US" altLang="ja-JP" dirty="0"/>
              <a:t>model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7590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0BF11-112F-02E4-58A8-ABD92499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29" y="8823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各モデルの確認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7B8B87C-663F-164B-BDE9-CBC81EC1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4" y="1990732"/>
            <a:ext cx="8120130" cy="456364"/>
          </a:xfrm>
          <a:prstGeom prst="rect">
            <a:avLst/>
          </a:prstGeom>
        </p:spPr>
      </p:pic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4827A122-E5ED-6EA9-C30B-6A52301B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01" y="3374264"/>
            <a:ext cx="3151788" cy="2745516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D4354285-FAD5-FAEC-78AC-CBB24BAAF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3" y="3374264"/>
            <a:ext cx="3151789" cy="274551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879099-B76C-088B-C3CB-73A6E1268602}"/>
              </a:ext>
            </a:extLst>
          </p:cNvPr>
          <p:cNvSpPr txBox="1"/>
          <p:nvPr/>
        </p:nvSpPr>
        <p:spPr>
          <a:xfrm>
            <a:off x="1276718" y="62062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表示用モデル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7A9F3B6-DE82-591E-7574-F4E54B4A7956}"/>
              </a:ext>
            </a:extLst>
          </p:cNvPr>
          <p:cNvSpPr txBox="1"/>
          <p:nvPr/>
        </p:nvSpPr>
        <p:spPr>
          <a:xfrm>
            <a:off x="5200685" y="620628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干渉検出</a:t>
            </a:r>
            <a:r>
              <a:rPr kumimoji="1" lang="ja-JP" altLang="en-US" sz="2800" dirty="0"/>
              <a:t>用モデル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468F00-0CD5-8BE9-2663-1517B2892377}"/>
              </a:ext>
            </a:extLst>
          </p:cNvPr>
          <p:cNvSpPr txBox="1"/>
          <p:nvPr/>
        </p:nvSpPr>
        <p:spPr>
          <a:xfrm>
            <a:off x="564256" y="15290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シーンバー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9D7DA7-D5F5-8FEC-F417-852B4F151191}"/>
              </a:ext>
            </a:extLst>
          </p:cNvPr>
          <p:cNvSpPr/>
          <p:nvPr/>
        </p:nvSpPr>
        <p:spPr>
          <a:xfrm>
            <a:off x="6220496" y="2004867"/>
            <a:ext cx="491299" cy="456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539950-B3A0-7BC6-0FF5-5104D6B7DE3D}"/>
              </a:ext>
            </a:extLst>
          </p:cNvPr>
          <p:cNvSpPr txBox="1"/>
          <p:nvPr/>
        </p:nvSpPr>
        <p:spPr>
          <a:xfrm>
            <a:off x="4820822" y="118755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表示用モデル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を表示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129320D-3A55-9E54-147B-BE2681A3229D}"/>
              </a:ext>
            </a:extLst>
          </p:cNvPr>
          <p:cNvSpPr txBox="1"/>
          <p:nvPr/>
        </p:nvSpPr>
        <p:spPr>
          <a:xfrm>
            <a:off x="6632716" y="119060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干渉検出用モデル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を表示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F2C066-5EA9-D3F8-D4A1-5DD6501CFC70}"/>
              </a:ext>
            </a:extLst>
          </p:cNvPr>
          <p:cNvSpPr/>
          <p:nvPr/>
        </p:nvSpPr>
        <p:spPr>
          <a:xfrm>
            <a:off x="7154470" y="2008805"/>
            <a:ext cx="491299" cy="456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6C30AC-B2CD-F9A9-495C-6AF975B20FF5}"/>
              </a:ext>
            </a:extLst>
          </p:cNvPr>
          <p:cNvCxnSpPr>
            <a:cxnSpLocks/>
          </p:cNvCxnSpPr>
          <p:nvPr/>
        </p:nvCxnSpPr>
        <p:spPr>
          <a:xfrm flipH="1">
            <a:off x="4094042" y="2461231"/>
            <a:ext cx="2126453" cy="90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66484C4-42BD-0759-67C6-DE0FD76453BF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 flipH="1">
            <a:off x="6711795" y="2465169"/>
            <a:ext cx="688325" cy="90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68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Part7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制御プログラム（コントローラ）の作成</a:t>
            </a:r>
          </a:p>
        </p:txBody>
      </p:sp>
    </p:spTree>
    <p:extLst>
      <p:ext uri="{BB962C8B-B14F-4D97-AF65-F5344CB8AC3E}">
        <p14:creationId xmlns:p14="http://schemas.microsoft.com/office/powerpoint/2010/main" val="426561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CEB7C-55F6-ED92-4614-A7A42246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ロボット車体の制御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64EFF-DDFD-A180-CD0D-23F5E3AF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いかにして左右の車輪の回転を制御するか？</a:t>
            </a:r>
          </a:p>
        </p:txBody>
      </p:sp>
    </p:spTree>
    <p:extLst>
      <p:ext uri="{BB962C8B-B14F-4D97-AF65-F5344CB8AC3E}">
        <p14:creationId xmlns:p14="http://schemas.microsoft.com/office/powerpoint/2010/main" val="3895850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BF786F-A937-D587-E434-68C1DAF9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制御プログラムの導入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39FAE0-FDF8-33A4-7C6A-747F90F03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32621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制御プログラム＝コントローラ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自前でコントローラを実装する</a:t>
            </a:r>
            <a:endParaRPr kumimoji="1"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のシンプルコントローラ形式で実装する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既存のコントローラを利用する</a:t>
            </a:r>
            <a:endParaRPr kumimoji="1" lang="en-US" altLang="ja-JP" dirty="0"/>
          </a:p>
          <a:p>
            <a:pPr lvl="1"/>
            <a:r>
              <a:rPr lang="en-US" altLang="ja-JP" dirty="0"/>
              <a:t>ros2_control</a:t>
            </a:r>
            <a:r>
              <a:rPr lang="ja-JP" altLang="en-US" dirty="0"/>
              <a:t>のコントローラを利用する？</a:t>
            </a:r>
            <a:endParaRPr lang="en-US" altLang="ja-JP" dirty="0"/>
          </a:p>
          <a:p>
            <a:pPr lvl="1"/>
            <a:r>
              <a:rPr lang="en-US" altLang="ja-JP" dirty="0"/>
              <a:t>ROS 1</a:t>
            </a:r>
            <a:r>
              <a:rPr lang="ja-JP" altLang="en-US" dirty="0"/>
              <a:t>用の</a:t>
            </a:r>
            <a:r>
              <a:rPr lang="en-US" altLang="ja-JP" dirty="0" err="1"/>
              <a:t>ros_control</a:t>
            </a:r>
            <a:r>
              <a:rPr lang="ja-JP" altLang="en-US" dirty="0"/>
              <a:t>については対応していたが、</a:t>
            </a:r>
            <a:r>
              <a:rPr lang="en-US" altLang="ja-JP" dirty="0"/>
              <a:t>ROS 2</a:t>
            </a:r>
            <a:r>
              <a:rPr lang="ja-JP" altLang="en-US" dirty="0"/>
              <a:t>用の</a:t>
            </a:r>
            <a:r>
              <a:rPr lang="en-US" altLang="ja-JP" dirty="0"/>
              <a:t>ros2_control</a:t>
            </a:r>
            <a:r>
              <a:rPr lang="ja-JP" altLang="en-US" dirty="0"/>
              <a:t>については未対応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24212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15A196-88E9-C577-584C-2CA3DD63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コントローラのアイテム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0A897-1D1A-3048-306D-5692F151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シンプルコントローラアイテム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C++</a:t>
            </a:r>
            <a:r>
              <a:rPr kumimoji="1" lang="ja-JP" altLang="en-US" dirty="0"/>
              <a:t>を用いて自前で実装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との連携も</a:t>
            </a:r>
            <a:r>
              <a:rPr lang="en-US" altLang="ja-JP" dirty="0" err="1"/>
              <a:t>rclcpp</a:t>
            </a:r>
            <a:r>
              <a:rPr lang="ja-JP" altLang="en-US" dirty="0"/>
              <a:t>ライブラリで実現可能</a:t>
            </a:r>
            <a:endParaRPr lang="en-US" altLang="ja-JP" dirty="0"/>
          </a:p>
          <a:p>
            <a:pPr lvl="2"/>
            <a:r>
              <a:rPr kumimoji="1" lang="en-US" altLang="ja-JP" dirty="0" err="1"/>
              <a:t>rclcpp</a:t>
            </a:r>
            <a:r>
              <a:rPr kumimoji="1" lang="en-US" altLang="ja-JP" dirty="0"/>
              <a:t> = ROS</a:t>
            </a:r>
            <a:r>
              <a:rPr kumimoji="1" lang="ja-JP" altLang="en-US" dirty="0"/>
              <a:t>クライアントライブラリの</a:t>
            </a:r>
            <a:r>
              <a:rPr kumimoji="1" lang="en-US" altLang="ja-JP" dirty="0"/>
              <a:t>C++</a:t>
            </a:r>
            <a:r>
              <a:rPr kumimoji="1" lang="ja-JP" altLang="en-US" dirty="0"/>
              <a:t>版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2253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470"/>
            <a:ext cx="7886700" cy="1325563"/>
          </a:xfrm>
        </p:spPr>
        <p:txBody>
          <a:bodyPr/>
          <a:lstStyle/>
          <a:p>
            <a:r>
              <a:rPr lang="ja-JP" altLang="en-US" dirty="0"/>
              <a:t>シンプルコントローラの導入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29" y="1622088"/>
            <a:ext cx="7886700" cy="4566382"/>
          </a:xfrm>
        </p:spPr>
        <p:txBody>
          <a:bodyPr>
            <a:normAutofit/>
          </a:bodyPr>
          <a:lstStyle/>
          <a:p>
            <a:r>
              <a:rPr lang="ja-JP" altLang="en-US" dirty="0"/>
              <a:t>該当</a:t>
            </a:r>
            <a:r>
              <a:rPr kumimoji="1" lang="ja-JP" altLang="en-US" dirty="0"/>
              <a:t>アイテムを追加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「コントローラモジュール」プロパティでコントローラ本体を指定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BE2E7-EFBB-4E08-E1DE-6D21B7BB9AAD}"/>
              </a:ext>
            </a:extLst>
          </p:cNvPr>
          <p:cNvSpPr txBox="1"/>
          <p:nvPr/>
        </p:nvSpPr>
        <p:spPr>
          <a:xfrm>
            <a:off x="1019908" y="2459504"/>
            <a:ext cx="369304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0E8728-4FDD-FFB8-E1B1-955FAC356CF5}"/>
              </a:ext>
            </a:extLst>
          </p:cNvPr>
          <p:cNvSpPr txBox="1"/>
          <p:nvPr/>
        </p:nvSpPr>
        <p:spPr>
          <a:xfrm>
            <a:off x="4876987" y="2714846"/>
            <a:ext cx="369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MobileRobot</a:t>
            </a:r>
            <a:r>
              <a:rPr lang="ja-JP" altLang="en-US" dirty="0"/>
              <a:t>アイテムを選択し、「ファイル」ー「新規」ー</a:t>
            </a:r>
            <a:endParaRPr lang="en-US" altLang="ja-JP" dirty="0"/>
          </a:p>
          <a:p>
            <a:r>
              <a:rPr lang="ja-JP" altLang="en-US" dirty="0"/>
              <a:t>「シンプルコントローラ」で作成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C7EB52-0B5B-B792-64B3-9F2132352300}"/>
              </a:ext>
            </a:extLst>
          </p:cNvPr>
          <p:cNvSpPr txBox="1"/>
          <p:nvPr/>
        </p:nvSpPr>
        <p:spPr>
          <a:xfrm>
            <a:off x="4876987" y="3705224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親子関係に注意！</a:t>
            </a:r>
          </a:p>
        </p:txBody>
      </p:sp>
    </p:spTree>
    <p:extLst>
      <p:ext uri="{BB962C8B-B14F-4D97-AF65-F5344CB8AC3E}">
        <p14:creationId xmlns:p14="http://schemas.microsoft.com/office/powerpoint/2010/main" val="172250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F7060-D4C0-1259-E96D-EEB2F635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注：</a:t>
            </a:r>
            <a:r>
              <a:rPr kumimoji="1" lang="en-US" altLang="ja-JP" dirty="0"/>
              <a:t>ROS</a:t>
            </a:r>
            <a:r>
              <a:rPr lang="en-US" altLang="ja-JP" dirty="0"/>
              <a:t> 2</a:t>
            </a:r>
            <a:r>
              <a:rPr kumimoji="1" lang="ja-JP" altLang="en-US" dirty="0"/>
              <a:t>の必要性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471D27-7041-2EF1-2C12-65629223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シミュレーションするにあたって、必ずしも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を使う必要はありません</a:t>
            </a:r>
            <a:endParaRPr kumimoji="1" lang="en-US" altLang="ja-JP" dirty="0"/>
          </a:p>
          <a:p>
            <a:r>
              <a:rPr kumimoji="1" lang="ja-JP" altLang="en-US" dirty="0"/>
              <a:t>本</a:t>
            </a:r>
            <a:r>
              <a:rPr lang="ja-JP" altLang="en-US" dirty="0"/>
              <a:t>チュートリアルは</a:t>
            </a:r>
            <a:endParaRPr lang="en-US" altLang="ja-JP" dirty="0"/>
          </a:p>
          <a:p>
            <a:pPr lvl="1"/>
            <a:r>
              <a:rPr lang="en-US" altLang="ja-JP" dirty="0"/>
              <a:t>ROS 2</a:t>
            </a:r>
            <a:r>
              <a:rPr lang="ja-JP" altLang="en-US" dirty="0"/>
              <a:t>の基本</a:t>
            </a:r>
            <a:endParaRPr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と</a:t>
            </a:r>
            <a:r>
              <a:rPr lang="en-US" altLang="ja-JP" dirty="0"/>
              <a:t>ROS 2</a:t>
            </a:r>
            <a:r>
              <a:rPr lang="ja-JP" altLang="en-US" dirty="0"/>
              <a:t>の連携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の習得を目的としているため、あえて</a:t>
            </a:r>
            <a:r>
              <a:rPr lang="en-US" altLang="ja-JP" dirty="0"/>
              <a:t>ROS 2</a:t>
            </a:r>
            <a:r>
              <a:rPr lang="ja-JP" altLang="en-US" dirty="0"/>
              <a:t>を使用しています</a:t>
            </a:r>
            <a:endParaRPr lang="en-US" altLang="ja-JP" dirty="0"/>
          </a:p>
          <a:p>
            <a:r>
              <a:rPr lang="ja-JP" altLang="en-US" dirty="0"/>
              <a:t>本チュートリアルの大部分は</a:t>
            </a:r>
            <a:r>
              <a:rPr lang="en-US" altLang="ja-JP" dirty="0"/>
              <a:t>ROS 2</a:t>
            </a:r>
            <a:r>
              <a:rPr lang="ja-JP" altLang="en-US" dirty="0"/>
              <a:t>は無くても</a:t>
            </a:r>
            <a:r>
              <a:rPr lang="en-US" altLang="ja-JP" dirty="0" err="1"/>
              <a:t>Choreonoid</a:t>
            </a:r>
            <a:r>
              <a:rPr lang="ja-JP" altLang="en-US" dirty="0"/>
              <a:t>だけで同様のことが実現可能です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977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27620A-F1B8-0554-CEF1-96D9E2EC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まずとにかく動かしてみる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E43E99-F5D9-300B-CB9B-56E67254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左右ホイール（のモーター）に一定のトルクを発生させてロボットを動かす</a:t>
            </a:r>
            <a:endParaRPr kumimoji="1" lang="en-US" altLang="ja-JP" dirty="0"/>
          </a:p>
          <a:p>
            <a:r>
              <a:rPr lang="ja-JP" altLang="en-US" dirty="0"/>
              <a:t>コントローラの名前は </a:t>
            </a:r>
            <a:r>
              <a:rPr lang="en-US" altLang="ja-JP" dirty="0"/>
              <a:t>“</a:t>
            </a:r>
            <a:r>
              <a:rPr lang="en-US" altLang="ja-JP" dirty="0" err="1"/>
              <a:t>MobileRobotDriveTester</a:t>
            </a:r>
            <a:r>
              <a:rPr lang="en-US" altLang="ja-JP" dirty="0"/>
              <a:t>”</a:t>
            </a:r>
            <a:r>
              <a:rPr lang="ja-JP" altLang="en-US" dirty="0"/>
              <a:t>とする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16000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コントローラ本体の作成</a:t>
            </a:r>
            <a:r>
              <a:rPr lang="ja-JP" altLang="en-US" dirty="0"/>
              <a:t>手順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342AA3-4899-01C5-8EF7-75105E92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183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/MobileRobotDriveTester.cpp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を</a:t>
            </a:r>
            <a:r>
              <a:rPr lang="ja-JP" altLang="en-US" dirty="0"/>
              <a:t>編集</a:t>
            </a:r>
            <a:endParaRPr kumimoji="1" lang="en-US" altLang="ja-JP" dirty="0"/>
          </a:p>
          <a:p>
            <a:r>
              <a:rPr kumimoji="1" lang="ja-JP" altLang="en-US" dirty="0"/>
              <a:t>ビルド用の</a:t>
            </a:r>
            <a:r>
              <a:rPr kumimoji="1" lang="en-US" altLang="ja-JP" dirty="0"/>
              <a:t>CMakeLists.txt</a:t>
            </a:r>
            <a:r>
              <a:rPr kumimoji="1" lang="ja-JP" altLang="en-US" dirty="0"/>
              <a:t>の修正・追加</a:t>
            </a:r>
            <a:endParaRPr kumimoji="1" lang="en-US" altLang="ja-JP" dirty="0"/>
          </a:p>
          <a:p>
            <a:r>
              <a:rPr kumimoji="1" lang="en-US" altLang="ja-JP" dirty="0"/>
              <a:t>“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build” </a:t>
            </a:r>
            <a:r>
              <a:rPr kumimoji="1" lang="ja-JP" altLang="en-US" dirty="0"/>
              <a:t>でビルド</a:t>
            </a:r>
            <a:endParaRPr kumimoji="1" lang="en-US" altLang="ja-JP" dirty="0"/>
          </a:p>
          <a:p>
            <a:r>
              <a:rPr lang="en-US" altLang="ja-JP" dirty="0"/>
              <a:t>MobileRobotDriveTester.so </a:t>
            </a:r>
            <a:r>
              <a:rPr lang="ja-JP" altLang="en-US" dirty="0"/>
              <a:t>が生成される</a:t>
            </a:r>
            <a:endParaRPr kumimoji="1" lang="en-US" altLang="ja-JP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5224E43-3A15-BEA9-2C25-E197048FA387}"/>
              </a:ext>
            </a:extLst>
          </p:cNvPr>
          <p:cNvCxnSpPr>
            <a:cxnSpLocks/>
          </p:cNvCxnSpPr>
          <p:nvPr/>
        </p:nvCxnSpPr>
        <p:spPr>
          <a:xfrm>
            <a:off x="927588" y="3974908"/>
            <a:ext cx="37001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39CB9F-0099-07A6-950C-D8ADD4F8F5F7}"/>
              </a:ext>
            </a:extLst>
          </p:cNvPr>
          <p:cNvSpPr txBox="1"/>
          <p:nvPr/>
        </p:nvSpPr>
        <p:spPr>
          <a:xfrm>
            <a:off x="927588" y="4239187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「コントローラモジュール」プロパティに設定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400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54D145-8A4F-0CDB-DB97-4E2BE255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マニュアルの関連ページ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42856C-C848-0A77-55B5-A3353B7E9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8537"/>
            <a:ext cx="7886700" cy="4351338"/>
          </a:xfrm>
        </p:spPr>
        <p:txBody>
          <a:bodyPr/>
          <a:lstStyle/>
          <a:p>
            <a:r>
              <a:rPr kumimoji="1" lang="ja-JP" altLang="en-US" dirty="0"/>
              <a:t>コントローラの実装（とそれに続くページ）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https://choreonoid.org/ja/documents/latest/simulation/howto-implement-controller.html</a:t>
            </a:r>
            <a:endParaRPr kumimoji="1" lang="en-US" altLang="ja-JP" dirty="0"/>
          </a:p>
          <a:p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3"/>
              </a:rPr>
              <a:t>https://choreonoid.org/ja/documents/latest/simulation/tank-tutorial/index.html</a:t>
            </a:r>
            <a:endParaRPr kumimoji="1" lang="en-US" altLang="ja-JP" dirty="0"/>
          </a:p>
          <a:p>
            <a:r>
              <a:rPr kumimoji="1" lang="en-US" altLang="ja-JP" dirty="0"/>
              <a:t>ROS</a:t>
            </a:r>
            <a:r>
              <a:rPr kumimoji="1" lang="ja-JP" altLang="en-US" dirty="0"/>
              <a:t>版</a:t>
            </a:r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4"/>
              </a:rPr>
              <a:t>https://choreonoid.org/ja/documents/latest/ros/tank-tutorial/index.html</a:t>
            </a:r>
            <a:endParaRPr kumimoji="1" lang="en-US" altLang="ja-JP" dirty="0"/>
          </a:p>
          <a:p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54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MobileRobotDriveTester.cpp (1/2)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724377" y="2334950"/>
            <a:ext cx="7394331" cy="3409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    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848531-97C1-D255-A1D2-069BFE199705}"/>
              </a:ext>
            </a:extLst>
          </p:cNvPr>
          <p:cNvSpPr txBox="1"/>
          <p:nvPr/>
        </p:nvSpPr>
        <p:spPr>
          <a:xfrm>
            <a:off x="724377" y="1631569"/>
            <a:ext cx="5307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コントローラクラスの定義</a:t>
            </a:r>
          </a:p>
        </p:txBody>
      </p:sp>
    </p:spTree>
    <p:extLst>
      <p:ext uri="{BB962C8B-B14F-4D97-AF65-F5344CB8AC3E}">
        <p14:creationId xmlns:p14="http://schemas.microsoft.com/office/powerpoint/2010/main" val="3576865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MobileRobotDriveTester.cpp (2/2)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801650" y="1816933"/>
            <a:ext cx="7394331" cy="47834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848531-97C1-D255-A1D2-069BFE199705}"/>
              </a:ext>
            </a:extLst>
          </p:cNvPr>
          <p:cNvSpPr txBox="1"/>
          <p:nvPr/>
        </p:nvSpPr>
        <p:spPr>
          <a:xfrm>
            <a:off x="717936" y="1208144"/>
            <a:ext cx="6278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初期化関数、制御関数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EE3948-E2EE-200A-70D2-33F8A2E490EF}"/>
              </a:ext>
            </a:extLst>
          </p:cNvPr>
          <p:cNvSpPr txBox="1"/>
          <p:nvPr/>
        </p:nvSpPr>
        <p:spPr>
          <a:xfrm>
            <a:off x="4077546" y="5788106"/>
            <a:ext cx="411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完成版はお手本プロジェクトの</a:t>
            </a:r>
            <a:endParaRPr kumimoji="1" lang="en-US" altLang="ja-JP" dirty="0"/>
          </a:p>
          <a:p>
            <a:r>
              <a:rPr lang="en-US" altLang="ja-JP" dirty="0"/>
              <a:t>   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/MobileRobotDriveTester.cpp”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382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の編集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0C47EF-F9DB-A389-8886-CF9A56CF9B5B}"/>
              </a:ext>
            </a:extLst>
          </p:cNvPr>
          <p:cNvSpPr txBox="1"/>
          <p:nvPr/>
        </p:nvSpPr>
        <p:spPr>
          <a:xfrm>
            <a:off x="738017" y="2473430"/>
            <a:ext cx="73012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4581422-4593-F8F2-760A-558BA73BBB61}"/>
              </a:ext>
            </a:extLst>
          </p:cNvPr>
          <p:cNvGrpSpPr/>
          <p:nvPr/>
        </p:nvGrpSpPr>
        <p:grpSpPr>
          <a:xfrm>
            <a:off x="4501392" y="3113011"/>
            <a:ext cx="1117745" cy="379453"/>
            <a:chOff x="4501392" y="3043386"/>
            <a:chExt cx="1117745" cy="379453"/>
          </a:xfrm>
        </p:grpSpPr>
        <p:sp>
          <p:nvSpPr>
            <p:cNvPr id="3" name="矢印: 右 2">
              <a:extLst>
                <a:ext uri="{FF2B5EF4-FFF2-40B4-BE49-F238E27FC236}">
                  <a16:creationId xmlns:a16="http://schemas.microsoft.com/office/drawing/2014/main" id="{634C6FB5-49D3-F55C-7EC1-01E396FE7B7E}"/>
                </a:ext>
              </a:extLst>
            </p:cNvPr>
            <p:cNvSpPr/>
            <p:nvPr/>
          </p:nvSpPr>
          <p:spPr>
            <a:xfrm flipH="1">
              <a:off x="4501392" y="3043386"/>
              <a:ext cx="408463" cy="36204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185A827-FD74-02B4-0007-C43882435AC7}"/>
                </a:ext>
              </a:extLst>
            </p:cNvPr>
            <p:cNvSpPr txBox="1"/>
            <p:nvPr/>
          </p:nvSpPr>
          <p:spPr>
            <a:xfrm>
              <a:off x="4972806" y="30535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追加</a:t>
              </a:r>
              <a:endParaRPr kumimoji="1"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89CF4A-CF8E-FCAB-29E5-BB7DFEEC09DC}"/>
              </a:ext>
            </a:extLst>
          </p:cNvPr>
          <p:cNvSpPr txBox="1"/>
          <p:nvPr/>
        </p:nvSpPr>
        <p:spPr>
          <a:xfrm>
            <a:off x="738017" y="1733288"/>
            <a:ext cx="584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/package.xml</a:t>
            </a:r>
            <a:r>
              <a:rPr kumimoji="1" lang="ja-JP" altLang="en-US" sz="2000" dirty="0"/>
              <a:t>に以下を追記する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41A66E-48F2-5A61-E7A9-B63FF5EC6B51}"/>
              </a:ext>
            </a:extLst>
          </p:cNvPr>
          <p:cNvSpPr txBox="1"/>
          <p:nvPr/>
        </p:nvSpPr>
        <p:spPr>
          <a:xfrm>
            <a:off x="696244" y="4440036"/>
            <a:ext cx="7417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これにより、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本体に依存するパッケージであることを示すことができる（今回のコントローラは</a:t>
            </a:r>
            <a:r>
              <a:rPr lang="en-US" altLang="ja-JP" sz="2000" dirty="0"/>
              <a:t>ROS</a:t>
            </a:r>
            <a:r>
              <a:rPr lang="ja-JP" altLang="en-US" sz="2000" dirty="0"/>
              <a:t> </a:t>
            </a:r>
            <a:r>
              <a:rPr lang="en-US" altLang="ja-JP" sz="2000" dirty="0"/>
              <a:t>2</a:t>
            </a:r>
            <a:r>
              <a:rPr lang="ja-JP" altLang="en-US" sz="2000" dirty="0"/>
              <a:t>は使用しないので、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本体のみに依存）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45557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8E556-49E8-61B7-2AC1-9F73428F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85" y="5891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トップの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C92BD0-41F5-07B9-A342-565B9F15E2E7}"/>
              </a:ext>
            </a:extLst>
          </p:cNvPr>
          <p:cNvSpPr txBox="1"/>
          <p:nvPr/>
        </p:nvSpPr>
        <p:spPr>
          <a:xfrm>
            <a:off x="642785" y="1721215"/>
            <a:ext cx="7737692" cy="3952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find dependencies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uncomment the following section in order to fill in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further dependencies manually.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(&lt;dependency&gt;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set(CMAKE_CXX_STANDARD ${CHOREONOID_CXX_STANDARD})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include_directories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(${CHOREONOID_INCLUDE_DIRS})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link_directories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(${CHOREONOID_LIBRARY_DIRS})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add_subdirectory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211828-48EC-3012-AD9D-0DD22038C0A9}"/>
              </a:ext>
            </a:extLst>
          </p:cNvPr>
          <p:cNvSpPr txBox="1"/>
          <p:nvPr/>
        </p:nvSpPr>
        <p:spPr>
          <a:xfrm>
            <a:off x="703154" y="1184420"/>
            <a:ext cx="725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パッケージ初期化時に生成された雛形に赤字部分を追加する</a:t>
            </a:r>
            <a:endParaRPr kumimoji="1" lang="ja-JP" altLang="en-US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9D76D1-A915-8172-E75D-66F557363F72}"/>
              </a:ext>
            </a:extLst>
          </p:cNvPr>
          <p:cNvSpPr txBox="1"/>
          <p:nvPr/>
        </p:nvSpPr>
        <p:spPr>
          <a:xfrm>
            <a:off x="642785" y="5810265"/>
            <a:ext cx="764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これにより、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のライブラリを使用してコントローラを実装できるようになる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4206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以下の内容で新規作成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1"/>
            <a:ext cx="7354571" cy="783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401FC37-19EB-17D6-0865-2ED0CA0C3EA4}"/>
              </a:ext>
            </a:extLst>
          </p:cNvPr>
          <p:cNvCxnSpPr>
            <a:cxnSpLocks/>
          </p:cNvCxnSpPr>
          <p:nvPr/>
        </p:nvCxnSpPr>
        <p:spPr>
          <a:xfrm>
            <a:off x="946906" y="3189622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564255" y="3613849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</p:spTree>
    <p:extLst>
      <p:ext uri="{BB962C8B-B14F-4D97-AF65-F5344CB8AC3E}">
        <p14:creationId xmlns:p14="http://schemas.microsoft.com/office/powerpoint/2010/main" val="1720498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06658C-C801-10DC-A884-934D97DC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DCDB6F-DA7F-E9B4-1926-5DE64E01A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27083"/>
          </a:xfrm>
        </p:spPr>
        <p:txBody>
          <a:bodyPr/>
          <a:lstStyle/>
          <a:p>
            <a:r>
              <a:rPr lang="en-US" altLang="ja-JP" dirty="0" err="1"/>
              <a:t>colcon</a:t>
            </a:r>
            <a:r>
              <a:rPr lang="en-US" altLang="ja-JP" dirty="0"/>
              <a:t> build </a:t>
            </a:r>
            <a:r>
              <a:rPr lang="ja-JP" altLang="en-US" dirty="0"/>
              <a:t>コマンドでビルドする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My</a:t>
            </a:r>
            <a:r>
              <a:rPr lang="en-US" altLang="ja-JP" dirty="0"/>
              <a:t>MobileRobotDriveTester.so </a:t>
            </a:r>
            <a:r>
              <a:rPr lang="ja-JP" altLang="en-US" dirty="0"/>
              <a:t>が生成される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8B2731-C221-339D-0F2F-865290AF1399}"/>
              </a:ext>
            </a:extLst>
          </p:cNvPr>
          <p:cNvSpPr txBox="1"/>
          <p:nvPr/>
        </p:nvSpPr>
        <p:spPr>
          <a:xfrm>
            <a:off x="788171" y="2482333"/>
            <a:ext cx="7394331" cy="8117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D1E69C-DF45-6398-6F9D-6E1C47754CAC}"/>
              </a:ext>
            </a:extLst>
          </p:cNvPr>
          <p:cNvSpPr txBox="1"/>
          <p:nvPr/>
        </p:nvSpPr>
        <p:spPr>
          <a:xfrm>
            <a:off x="866042" y="3465513"/>
            <a:ext cx="7006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lang="ja-JP" altLang="en-US" dirty="0"/>
              <a:t>ワークスペースのトップディレクトリである </a:t>
            </a:r>
            <a:r>
              <a:rPr lang="en-US" altLang="ja-JP" dirty="0"/>
              <a:t>“~/ros2_ws” 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　 実行する必要があります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8283BBE-0D20-B29B-0166-8AEA5577F39D}"/>
              </a:ext>
            </a:extLst>
          </p:cNvPr>
          <p:cNvCxnSpPr>
            <a:cxnSpLocks/>
          </p:cNvCxnSpPr>
          <p:nvPr/>
        </p:nvCxnSpPr>
        <p:spPr>
          <a:xfrm>
            <a:off x="936871" y="4855409"/>
            <a:ext cx="45008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3E139B-94FE-BBF9-DB27-57F3664C3765}"/>
              </a:ext>
            </a:extLst>
          </p:cNvPr>
          <p:cNvSpPr txBox="1"/>
          <p:nvPr/>
        </p:nvSpPr>
        <p:spPr>
          <a:xfrm>
            <a:off x="754643" y="504569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「コントローラモジュール」プロパティに設定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7BBA15-3986-7899-2A7C-257CBF899556}"/>
              </a:ext>
            </a:extLst>
          </p:cNvPr>
          <p:cNvSpPr txBox="1"/>
          <p:nvPr/>
        </p:nvSpPr>
        <p:spPr>
          <a:xfrm>
            <a:off x="628650" y="5702544"/>
            <a:ext cx="82715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生成されるディレクトリは</a:t>
            </a:r>
            <a:endParaRPr kumimoji="1" lang="en-US" altLang="ja-JP" sz="2000" dirty="0"/>
          </a:p>
          <a:p>
            <a:r>
              <a:rPr kumimoji="1" lang="en-US" altLang="ja-JP" dirty="0"/>
              <a:t>“~/ros2_ws/install/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/lib/ch</a:t>
            </a:r>
            <a:r>
              <a:rPr lang="en-US" altLang="ja-JP" dirty="0"/>
              <a:t>oreonoid-2.x/</a:t>
            </a:r>
            <a:r>
              <a:rPr lang="en-US" altLang="ja-JP" dirty="0" err="1"/>
              <a:t>simplecontroller</a:t>
            </a:r>
            <a:r>
              <a:rPr lang="en-US" altLang="ja-JP" dirty="0"/>
              <a:t>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43616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CF0B46-E12A-9091-16D7-68E25BC2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colcon</a:t>
            </a:r>
            <a:r>
              <a:rPr kumimoji="1" lang="en-US" altLang="ja-JP" dirty="0"/>
              <a:t> build </a:t>
            </a:r>
            <a:r>
              <a:rPr kumimoji="1" lang="ja-JP" altLang="en-US" dirty="0"/>
              <a:t>の処理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5C67C6-ECD1-20CB-714B-0E2C5EFD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106887" cy="4854002"/>
          </a:xfrm>
        </p:spPr>
        <p:txBody>
          <a:bodyPr>
            <a:normAutofit/>
          </a:bodyPr>
          <a:lstStyle/>
          <a:p>
            <a:r>
              <a:rPr lang="ja-JP" altLang="en-US" dirty="0"/>
              <a:t>ワークスペースの</a:t>
            </a:r>
            <a:r>
              <a:rPr kumimoji="1" lang="en-US" altLang="ja-JP" dirty="0" err="1"/>
              <a:t>src</a:t>
            </a:r>
            <a:r>
              <a:rPr lang="ja-JP" altLang="en-US" dirty="0"/>
              <a:t>以下</a:t>
            </a:r>
            <a:r>
              <a:rPr kumimoji="1" lang="ja-JP" altLang="en-US" dirty="0"/>
              <a:t>のソースファイルをビルドしたバイナリファイルを</a:t>
            </a:r>
            <a:r>
              <a:rPr kumimoji="1" lang="en-US" altLang="ja-JP" dirty="0"/>
              <a:t>install</a:t>
            </a:r>
            <a:r>
              <a:rPr kumimoji="1" lang="ja-JP" altLang="en-US" dirty="0"/>
              <a:t>ディレクトリに生成する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実行時に実際に使われるのは</a:t>
            </a:r>
            <a:r>
              <a:rPr kumimoji="1" lang="en-US" altLang="ja-JP" dirty="0"/>
              <a:t>install</a:t>
            </a:r>
            <a:r>
              <a:rPr kumimoji="1" lang="ja-JP" altLang="en-US" dirty="0"/>
              <a:t>以下のファイル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ビルドの必要のないファイルはコピーする</a:t>
            </a:r>
            <a:endParaRPr kumimoji="1" lang="en-US" altLang="ja-JP" dirty="0"/>
          </a:p>
          <a:p>
            <a:pPr lvl="1"/>
            <a:r>
              <a:rPr lang="en-US" altLang="ja-JP" dirty="0"/>
              <a:t>“--</a:t>
            </a:r>
            <a:r>
              <a:rPr lang="en-US" altLang="ja-JP" dirty="0" err="1"/>
              <a:t>symlink</a:t>
            </a:r>
            <a:r>
              <a:rPr lang="en-US" altLang="ja-JP" dirty="0"/>
              <a:t>-install” </a:t>
            </a:r>
            <a:r>
              <a:rPr lang="ja-JP" altLang="en-US" dirty="0"/>
              <a:t>オプションを付けると、コピーの代わりにシンボリックリンクをはる</a:t>
            </a:r>
            <a:endParaRPr lang="en-US" altLang="ja-JP" dirty="0"/>
          </a:p>
          <a:p>
            <a:pPr lvl="2"/>
            <a:r>
              <a:rPr kumimoji="1" lang="en-US" altLang="ja-JP" dirty="0" err="1"/>
              <a:t>src</a:t>
            </a:r>
            <a:r>
              <a:rPr kumimoji="1" lang="ja-JP" altLang="en-US" dirty="0"/>
              <a:t>以下のファイルを変更した場合、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</a:t>
            </a:r>
            <a:r>
              <a:rPr kumimoji="1" lang="ja-JP" altLang="en-US" dirty="0"/>
              <a:t>を再度実行しなくても変更が有効</a:t>
            </a:r>
            <a:r>
              <a:rPr lang="ja-JP" altLang="en-US" dirty="0"/>
              <a:t>となる</a:t>
            </a:r>
            <a:endParaRPr lang="en-US" altLang="ja-JP" dirty="0"/>
          </a:p>
          <a:p>
            <a:pPr lvl="2"/>
            <a:r>
              <a:rPr kumimoji="1" lang="ja-JP" altLang="en-US" dirty="0"/>
              <a:t>このオプションを付けていなかった場合は、再度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</a:t>
            </a:r>
            <a:r>
              <a:rPr kumimoji="1" lang="ja-JP" altLang="en-US" dirty="0"/>
              <a:t>を実行してコピーしなおす必要がある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848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1C676-4AE6-0794-B801-FE6D8194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659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543D95-A36A-DD51-2178-D8F0D577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4264"/>
            <a:ext cx="8074396" cy="5086461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公式サイト</a:t>
            </a:r>
            <a:endParaRPr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https://choreonoid.org/</a:t>
            </a:r>
            <a:endParaRPr kumimoji="1" lang="en-US" altLang="ja-JP" dirty="0"/>
          </a:p>
          <a:p>
            <a:r>
              <a:rPr lang="en-US" altLang="ja-JP" dirty="0" err="1"/>
              <a:t>Choreonoid</a:t>
            </a:r>
            <a:r>
              <a:rPr lang="ja-JP" altLang="en-US" dirty="0"/>
              <a:t>マニュアル</a:t>
            </a:r>
            <a:endParaRPr lang="en-US" altLang="ja-JP" dirty="0"/>
          </a:p>
          <a:p>
            <a:pPr lvl="1"/>
            <a:r>
              <a:rPr lang="en-US" altLang="ja-JP" sz="2000" dirty="0">
                <a:hlinkClick r:id="rId3"/>
              </a:rPr>
              <a:t>https://choreonoid.org/ja/documents/latest/index.html</a:t>
            </a:r>
            <a:endParaRPr lang="en-US" altLang="ja-JP" sz="2000" dirty="0"/>
          </a:p>
          <a:p>
            <a:r>
              <a:rPr lang="ja-JP" altLang="en-US" dirty="0"/>
              <a:t>ソースコード</a:t>
            </a:r>
            <a:endParaRPr kumimoji="1" lang="en-US" altLang="ja-JP" dirty="0"/>
          </a:p>
          <a:p>
            <a:pPr lvl="1"/>
            <a:r>
              <a:rPr kumimoji="1" lang="en-US" altLang="ja-JP" sz="1700" dirty="0">
                <a:hlinkClick r:id="rId4"/>
              </a:rPr>
              <a:t>https://github.com/choreonoid/choreonoid</a:t>
            </a:r>
            <a:endParaRPr kumimoji="1" lang="en-US" altLang="ja-JP" sz="1700" dirty="0"/>
          </a:p>
          <a:p>
            <a:pPr lvl="1"/>
            <a:r>
              <a:rPr lang="en-US" altLang="ja-JP" sz="1700" dirty="0">
                <a:hlinkClick r:id="rId5"/>
              </a:rPr>
              <a:t>https://github.com/choreonoid/choreonoid_ros</a:t>
            </a:r>
            <a:endParaRPr lang="en-US" altLang="ja-JP" sz="1700" dirty="0"/>
          </a:p>
          <a:p>
            <a:pPr lvl="1"/>
            <a:r>
              <a:rPr lang="en-US" altLang="ja-JP" sz="1700" dirty="0">
                <a:hlinkClick r:id="rId6"/>
              </a:rPr>
              <a:t>https://github.com/choreonoid/choreonoid_ros2_mobile_robot_tutorial</a:t>
            </a:r>
            <a:endParaRPr lang="en-US" altLang="ja-JP" sz="1700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フォーラム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7"/>
              </a:rPr>
              <a:t>https://discourse.choreonoid.org/</a:t>
            </a:r>
            <a:endParaRPr kumimoji="1" lang="en-US" altLang="ja-JP" dirty="0"/>
          </a:p>
          <a:p>
            <a:r>
              <a:rPr kumimoji="1" lang="en-US" altLang="ja-JP" dirty="0"/>
              <a:t>ROS 2 </a:t>
            </a:r>
            <a:r>
              <a:rPr kumimoji="1" lang="ja-JP" altLang="en-US" dirty="0"/>
              <a:t>ドキュメント（</a:t>
            </a:r>
            <a:r>
              <a:rPr kumimoji="1" lang="en-US" altLang="ja-JP" dirty="0"/>
              <a:t>Humble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8"/>
              </a:rPr>
              <a:t>https://docs.ros.org/en/humble/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52278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8315A3-A0AB-4D20-6666-B6A72F57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ワークスペースセットアップスクリプトの取り込み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5A8D81-2159-051C-EB3D-6BADE3B3703B}"/>
              </a:ext>
            </a:extLst>
          </p:cNvPr>
          <p:cNvSpPr txBox="1"/>
          <p:nvPr/>
        </p:nvSpPr>
        <p:spPr>
          <a:xfrm>
            <a:off x="478717" y="2119965"/>
            <a:ext cx="809436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&gt;&gt; ~/.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1B5D45-F0AC-CC3F-8888-B02A29CA47ED}"/>
              </a:ext>
            </a:extLst>
          </p:cNvPr>
          <p:cNvSpPr txBox="1"/>
          <p:nvPr/>
        </p:nvSpPr>
        <p:spPr>
          <a:xfrm>
            <a:off x="539563" y="3244334"/>
            <a:ext cx="5540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sz="2000" dirty="0"/>
              <a:t>※ </a:t>
            </a:r>
            <a:r>
              <a:rPr lang="ja-JP" altLang="en-US" sz="2000" dirty="0"/>
              <a:t>最初のビルド後に一度設定しておけば</a:t>
            </a:r>
            <a:r>
              <a:rPr lang="en-US" altLang="ja-JP" sz="2000" dirty="0"/>
              <a:t>OK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716940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95E3E-A8B2-A232-6D6E-AED96462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初回ビルド後の設定の反映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CA96FD-29CF-88C0-65B6-5450B0827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今回、</a:t>
            </a:r>
            <a:r>
              <a:rPr kumimoji="1" lang="en-US" altLang="ja-JP" dirty="0" err="1"/>
              <a:t>my_mobile_robot</a:t>
            </a:r>
            <a:r>
              <a:rPr kumimoji="1" lang="ja-JP" altLang="en-US" dirty="0"/>
              <a:t>パッケージのビルドを初めて実行</a:t>
            </a:r>
            <a:endParaRPr kumimoji="1" lang="en-US" altLang="ja-JP" dirty="0"/>
          </a:p>
          <a:p>
            <a:r>
              <a:rPr lang="ja-JP" altLang="en-US" dirty="0"/>
              <a:t>ワークスペースに</a:t>
            </a:r>
            <a:r>
              <a:rPr lang="en-US" altLang="ja-JP" dirty="0" err="1"/>
              <a:t>my_mobile_robot</a:t>
            </a:r>
            <a:r>
              <a:rPr lang="ja-JP" altLang="en-US" dirty="0"/>
              <a:t>が追加されたことを認識させる必要がある</a:t>
            </a:r>
            <a:endParaRPr lang="en-US" altLang="ja-JP" dirty="0"/>
          </a:p>
          <a:p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ワークスペースセットアップスクリプトを再度取り込む</a:t>
            </a:r>
            <a:endParaRPr lang="en-US" altLang="ja-JP" dirty="0"/>
          </a:p>
          <a:p>
            <a:pPr lvl="1"/>
            <a:r>
              <a:rPr lang="ja-JP" altLang="en-US" dirty="0"/>
              <a:t>端末を起動しなおすか、以下を実行する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Choreonoid</a:t>
            </a:r>
            <a:r>
              <a:rPr kumimoji="1" lang="ja-JP" altLang="en-US" dirty="0"/>
              <a:t>を起動しなおす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C70742-14F7-1588-EF7B-A8BFD3FFE3A7}"/>
              </a:ext>
            </a:extLst>
          </p:cNvPr>
          <p:cNvSpPr txBox="1"/>
          <p:nvPr/>
        </p:nvSpPr>
        <p:spPr>
          <a:xfrm>
            <a:off x="1336186" y="5049908"/>
            <a:ext cx="57021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~/ros2_ws/install/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3664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4F5C1-DAB7-2FC4-5FD4-A4277BB3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612"/>
            <a:ext cx="7886700" cy="1325563"/>
          </a:xfrm>
        </p:spPr>
        <p:txBody>
          <a:bodyPr/>
          <a:lstStyle/>
          <a:p>
            <a:r>
              <a:rPr lang="ja-JP" altLang="en-US" dirty="0"/>
              <a:t>コントローラの本体の設定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A4CAF-7D21-4693-B09B-53CC63057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94" y="1496233"/>
            <a:ext cx="7886700" cy="982558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SimpleController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アイテムを選択し、「コントローラモジュール」プロパティで設定する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688EF8E9-68BC-1672-3D6D-7483A0CD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3" y="3478565"/>
            <a:ext cx="2728883" cy="2341022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E5E285E-EE1D-0B93-B3BB-A645A0166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98" y="3465300"/>
            <a:ext cx="3341969" cy="2354287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371F471-3284-98C1-AF65-DD10F17F06E8}"/>
              </a:ext>
            </a:extLst>
          </p:cNvPr>
          <p:cNvSpPr/>
          <p:nvPr/>
        </p:nvSpPr>
        <p:spPr>
          <a:xfrm>
            <a:off x="939833" y="4349202"/>
            <a:ext cx="2728883" cy="185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14C59912-2C0D-24B5-DD7F-AC477A00B041}"/>
              </a:ext>
            </a:extLst>
          </p:cNvPr>
          <p:cNvSpPr/>
          <p:nvPr/>
        </p:nvSpPr>
        <p:spPr>
          <a:xfrm>
            <a:off x="4089271" y="4432751"/>
            <a:ext cx="385255" cy="46416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9E9D9F8-0F8B-6D87-C0A2-D20C330E26B8}"/>
              </a:ext>
            </a:extLst>
          </p:cNvPr>
          <p:cNvCxnSpPr>
            <a:cxnSpLocks/>
          </p:cNvCxnSpPr>
          <p:nvPr/>
        </p:nvCxnSpPr>
        <p:spPr>
          <a:xfrm>
            <a:off x="3017056" y="3276987"/>
            <a:ext cx="454879" cy="1072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A6CD0A-432B-6633-3B88-98E450430180}"/>
              </a:ext>
            </a:extLst>
          </p:cNvPr>
          <p:cNvSpPr txBox="1"/>
          <p:nvPr/>
        </p:nvSpPr>
        <p:spPr>
          <a:xfrm>
            <a:off x="375974" y="2658016"/>
            <a:ext cx="3996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「コントローラモジュールの入力欄を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r>
              <a:rPr lang="ja-JP" altLang="en-US" sz="1600" b="1" dirty="0">
                <a:solidFill>
                  <a:srgbClr val="FF0000"/>
                </a:solidFill>
              </a:rPr>
              <a:t>ダブルクリックして、このボタンを押す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E8BFB05-9632-8E55-BCBE-98479B04563D}"/>
              </a:ext>
            </a:extLst>
          </p:cNvPr>
          <p:cNvSpPr txBox="1"/>
          <p:nvPr/>
        </p:nvSpPr>
        <p:spPr>
          <a:xfrm>
            <a:off x="4692975" y="2543937"/>
            <a:ext cx="399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ファイル選択ダイアログで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“~/ros2_ws/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install/</a:t>
            </a:r>
            <a:r>
              <a:rPr lang="en-US" altLang="ja-JP" sz="1600" b="1" dirty="0" err="1">
                <a:solidFill>
                  <a:srgbClr val="FF0000"/>
                </a:solidFill>
              </a:rPr>
              <a:t>my_mobile_robot</a:t>
            </a:r>
            <a:r>
              <a:rPr lang="en-US" altLang="ja-JP" sz="1600" b="1" dirty="0">
                <a:solidFill>
                  <a:srgbClr val="FF0000"/>
                </a:solidFill>
              </a:rPr>
              <a:t>/lib/choreonoid-2.x/</a:t>
            </a:r>
            <a:r>
              <a:rPr lang="en-US" altLang="ja-JP" sz="1600" b="1" dirty="0" err="1">
                <a:solidFill>
                  <a:srgbClr val="FF0000"/>
                </a:solidFill>
              </a:rPr>
              <a:t>simplecontroller</a:t>
            </a:r>
            <a:r>
              <a:rPr lang="en-US" altLang="ja-JP" sz="1600" b="1" dirty="0">
                <a:solidFill>
                  <a:srgbClr val="FF0000"/>
                </a:solidFill>
              </a:rPr>
              <a:t>” </a:t>
            </a:r>
            <a:r>
              <a:rPr lang="ja-JP" altLang="en-US" sz="1600" b="1" dirty="0">
                <a:solidFill>
                  <a:srgbClr val="FF0000"/>
                </a:solidFill>
              </a:rPr>
              <a:t>を開く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E9C711B-C7D8-8259-623A-624181FF1748}"/>
              </a:ext>
            </a:extLst>
          </p:cNvPr>
          <p:cNvSpPr txBox="1"/>
          <p:nvPr/>
        </p:nvSpPr>
        <p:spPr>
          <a:xfrm>
            <a:off x="4764723" y="6017779"/>
            <a:ext cx="413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“MyMobileRobotDriveTester.so” </a:t>
            </a:r>
            <a:r>
              <a:rPr lang="ja-JP" altLang="en-US" sz="1600" b="1" dirty="0">
                <a:solidFill>
                  <a:srgbClr val="FF0000"/>
                </a:solidFill>
              </a:rPr>
              <a:t>を選択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52B85F6-E6CE-5D22-C559-48DF88A7A02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831358" y="4149612"/>
            <a:ext cx="196061" cy="1868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557DCDF-BF9C-60B5-0676-97999209A2DA}"/>
              </a:ext>
            </a:extLst>
          </p:cNvPr>
          <p:cNvSpPr/>
          <p:nvPr/>
        </p:nvSpPr>
        <p:spPr>
          <a:xfrm>
            <a:off x="2914940" y="4432752"/>
            <a:ext cx="1754536" cy="1731326"/>
          </a:xfrm>
          <a:custGeom>
            <a:avLst/>
            <a:gdLst>
              <a:gd name="connsiteX0" fmla="*/ 1485320 w 1485320"/>
              <a:gd name="connsiteY0" fmla="*/ 1499245 h 1499245"/>
              <a:gd name="connsiteX1" fmla="*/ 524504 w 1485320"/>
              <a:gd name="connsiteY1" fmla="*/ 932967 h 1499245"/>
              <a:gd name="connsiteX2" fmla="*/ 0 w 1485320"/>
              <a:gd name="connsiteY2" fmla="*/ 0 h 14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320" h="1499245">
                <a:moveTo>
                  <a:pt x="1485320" y="1499245"/>
                </a:moveTo>
                <a:cubicBezTo>
                  <a:pt x="1128688" y="1341043"/>
                  <a:pt x="772057" y="1182841"/>
                  <a:pt x="524504" y="932967"/>
                </a:cubicBezTo>
                <a:cubicBezTo>
                  <a:pt x="276951" y="683093"/>
                  <a:pt x="138475" y="341546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7AC8C4E-4A1F-1D5A-E718-B0E456CB0310}"/>
              </a:ext>
            </a:extLst>
          </p:cNvPr>
          <p:cNvSpPr txBox="1"/>
          <p:nvPr/>
        </p:nvSpPr>
        <p:spPr>
          <a:xfrm>
            <a:off x="375974" y="5987731"/>
            <a:ext cx="413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“</a:t>
            </a:r>
            <a:r>
              <a:rPr lang="en-US" altLang="ja-JP" sz="1600" b="1" dirty="0" err="1">
                <a:solidFill>
                  <a:srgbClr val="FF0000"/>
                </a:solidFill>
              </a:rPr>
              <a:t>MyMobileRobotDriveTester</a:t>
            </a:r>
            <a:r>
              <a:rPr lang="en-US" altLang="ja-JP" sz="1600" b="1" dirty="0">
                <a:solidFill>
                  <a:srgbClr val="FF0000"/>
                </a:solidFill>
              </a:rPr>
              <a:t>” </a:t>
            </a:r>
            <a:r>
              <a:rPr lang="ja-JP" altLang="en-US" sz="1600" b="1" dirty="0">
                <a:solidFill>
                  <a:srgbClr val="FF0000"/>
                </a:solidFill>
              </a:rPr>
              <a:t>がここに設定される（直接入力してもよい）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492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補足：アイテム名の修正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A26B1BF-59A1-3715-6750-BE29974AB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02" y="1756000"/>
            <a:ext cx="8236852" cy="1673000"/>
          </a:xfrm>
        </p:spPr>
        <p:txBody>
          <a:bodyPr/>
          <a:lstStyle/>
          <a:p>
            <a:r>
              <a:rPr kumimoji="1" lang="ja-JP" altLang="en-US" sz="2800" dirty="0"/>
              <a:t>シンプルコントローラアイテムの名前も変更しておくと分かりやすくなる</a:t>
            </a:r>
            <a:endParaRPr kumimoji="1" lang="en-US" altLang="ja-JP" sz="2800" dirty="0"/>
          </a:p>
          <a:p>
            <a:r>
              <a:rPr lang="ja-JP" altLang="en-US" dirty="0"/>
              <a:t>アイテムの右クリックメニューで「名前を変更」</a:t>
            </a:r>
            <a:endParaRPr kumimoji="1" lang="en-US" altLang="ja-JP" sz="2800" dirty="0"/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BE2E7-EFBB-4E08-E1DE-6D21B7BB9AAD}"/>
              </a:ext>
            </a:extLst>
          </p:cNvPr>
          <p:cNvSpPr txBox="1"/>
          <p:nvPr/>
        </p:nvSpPr>
        <p:spPr>
          <a:xfrm>
            <a:off x="594904" y="3675888"/>
            <a:ext cx="360576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6522D-A1F6-75D1-6009-14DC7A843694}"/>
              </a:ext>
            </a:extLst>
          </p:cNvPr>
          <p:cNvSpPr txBox="1"/>
          <p:nvPr/>
        </p:nvSpPr>
        <p:spPr>
          <a:xfrm>
            <a:off x="5199568" y="3675888"/>
            <a:ext cx="318320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DriveTester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3344F87-2930-6BC6-5AA8-BC7FF700C9BA}"/>
              </a:ext>
            </a:extLst>
          </p:cNvPr>
          <p:cNvSpPr/>
          <p:nvPr/>
        </p:nvSpPr>
        <p:spPr>
          <a:xfrm>
            <a:off x="4386335" y="4289317"/>
            <a:ext cx="594128" cy="737558"/>
          </a:xfrm>
          <a:prstGeom prst="rightArrow">
            <a:avLst>
              <a:gd name="adj1" fmla="val 42448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156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FFE7EF-D53E-94CD-63B3-866F4166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プロジェクトファイルの保存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EEBDDB-BE17-8A48-82A6-6DAF4ADB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「プロジェクトに名前を付けて保存」</a:t>
            </a:r>
            <a:endParaRPr lang="en-US" altLang="ja-JP" dirty="0"/>
          </a:p>
          <a:p>
            <a:r>
              <a:rPr lang="en-US" altLang="ja-JP" dirty="0"/>
              <a:t>“project” </a:t>
            </a:r>
            <a:r>
              <a:rPr lang="ja-JP" altLang="en-US" dirty="0"/>
              <a:t>ディレクトリに </a:t>
            </a:r>
            <a:r>
              <a:rPr lang="en-US" altLang="ja-JP" dirty="0"/>
              <a:t>“</a:t>
            </a:r>
            <a:r>
              <a:rPr lang="en-US" altLang="ja-JP" dirty="0" err="1"/>
              <a:t>mobile_robot_drive_test.cnoid</a:t>
            </a:r>
            <a:r>
              <a:rPr lang="en-US" altLang="ja-JP" dirty="0"/>
              <a:t>” </a:t>
            </a:r>
            <a:r>
              <a:rPr lang="ja-JP" altLang="en-US" dirty="0"/>
              <a:t>として保存しておく</a:t>
            </a:r>
          </a:p>
        </p:txBody>
      </p:sp>
    </p:spTree>
    <p:extLst>
      <p:ext uri="{BB962C8B-B14F-4D97-AF65-F5344CB8AC3E}">
        <p14:creationId xmlns:p14="http://schemas.microsoft.com/office/powerpoint/2010/main" val="36271700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C9403-BE0A-62C9-C7B8-26C0999A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970"/>
            <a:ext cx="7886700" cy="1325563"/>
          </a:xfrm>
        </p:spPr>
        <p:txBody>
          <a:bodyPr/>
          <a:lstStyle/>
          <a:p>
            <a:r>
              <a:rPr lang="ja-JP" altLang="en-US" dirty="0"/>
              <a:t>シミュレーションの実行</a:t>
            </a:r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4EC1225-951D-C707-3282-A2C1F50A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03" y="1307843"/>
            <a:ext cx="5347287" cy="434563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F14A0-E691-2217-D37A-421FBCBDDE7C}"/>
              </a:ext>
            </a:extLst>
          </p:cNvPr>
          <p:cNvSpPr txBox="1"/>
          <p:nvPr/>
        </p:nvSpPr>
        <p:spPr>
          <a:xfrm>
            <a:off x="1687003" y="5820597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シミュレーション開始ボタンを押すと、</a:t>
            </a:r>
            <a:endParaRPr kumimoji="1" lang="en-US" altLang="ja-JP" sz="2000" dirty="0"/>
          </a:p>
          <a:p>
            <a:r>
              <a:rPr kumimoji="1" lang="ja-JP" altLang="en-US" sz="2000" dirty="0"/>
              <a:t>ロボットが前進する（途中でスリップもする）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1D5890-48C2-5887-785D-DA805355564C}"/>
              </a:ext>
            </a:extLst>
          </p:cNvPr>
          <p:cNvSpPr/>
          <p:nvPr/>
        </p:nvSpPr>
        <p:spPr>
          <a:xfrm>
            <a:off x="2608593" y="1624569"/>
            <a:ext cx="218156" cy="259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08EFE-D91D-DC2D-BF08-CBD59E249CD3}"/>
              </a:ext>
            </a:extLst>
          </p:cNvPr>
          <p:cNvSpPr txBox="1"/>
          <p:nvPr/>
        </p:nvSpPr>
        <p:spPr>
          <a:xfrm>
            <a:off x="738018" y="1303560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シミュレーション開始ボタン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F0C49533-2052-AE22-ACCB-EB9EF49B0CEA}"/>
              </a:ext>
            </a:extLst>
          </p:cNvPr>
          <p:cNvSpPr/>
          <p:nvPr/>
        </p:nvSpPr>
        <p:spPr>
          <a:xfrm rot="3268011">
            <a:off x="3009046" y="3463352"/>
            <a:ext cx="663752" cy="78963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269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ソース解説 </a:t>
            </a:r>
            <a:r>
              <a:rPr kumimoji="1" lang="en-US" altLang="ja-JP" sz="4000" dirty="0"/>
              <a:t>(1/2)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724377" y="2334950"/>
            <a:ext cx="7394331" cy="3409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    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46798A1-BA6F-D80B-6FAD-EC1045212686}"/>
              </a:ext>
            </a:extLst>
          </p:cNvPr>
          <p:cNvSpPr txBox="1"/>
          <p:nvPr/>
        </p:nvSpPr>
        <p:spPr>
          <a:xfrm>
            <a:off x="4182387" y="2381868"/>
            <a:ext cx="341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シンプルコントローラを利用するためのヘッダ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5C9BC4-B7D2-A3DB-1895-A7827BA16C63}"/>
              </a:ext>
            </a:extLst>
          </p:cNvPr>
          <p:cNvSpPr txBox="1"/>
          <p:nvPr/>
        </p:nvSpPr>
        <p:spPr>
          <a:xfrm>
            <a:off x="724377" y="2658867"/>
            <a:ext cx="3291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err="1">
                <a:solidFill>
                  <a:srgbClr val="FF0000"/>
                </a:solidFill>
              </a:rPr>
              <a:t>SimpleController</a:t>
            </a:r>
            <a:r>
              <a:rPr lang="ja-JP" altLang="en-US" sz="1200" b="1" dirty="0">
                <a:solidFill>
                  <a:srgbClr val="FF0000"/>
                </a:solidFill>
              </a:rPr>
              <a:t>クラスを継承して実装する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55447D-6224-85EA-92FB-51539288F9F4}"/>
              </a:ext>
            </a:extLst>
          </p:cNvPr>
          <p:cNvSpPr txBox="1"/>
          <p:nvPr/>
        </p:nvSpPr>
        <p:spPr>
          <a:xfrm>
            <a:off x="1893293" y="3365282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この関数をオーバーライドして初期化処理を実装する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37AA26-7683-FF3F-E716-0BAA5FAF343D}"/>
              </a:ext>
            </a:extLst>
          </p:cNvPr>
          <p:cNvSpPr txBox="1"/>
          <p:nvPr/>
        </p:nvSpPr>
        <p:spPr>
          <a:xfrm>
            <a:off x="1893293" y="4111810"/>
            <a:ext cx="3724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この関数をオーバーライドして制御処理を実装する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38DF2A-B832-116C-83CE-011BE6090911}"/>
              </a:ext>
            </a:extLst>
          </p:cNvPr>
          <p:cNvSpPr txBox="1"/>
          <p:nvPr/>
        </p:nvSpPr>
        <p:spPr>
          <a:xfrm>
            <a:off x="3642412" y="4509150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左右の車輪に対応するリンクオブジェクトを格納する変数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このオブジェクトを介して制御の入出力を行う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F9F60B9-C3EC-FF34-9F02-70F846EE47EF}"/>
              </a:ext>
            </a:extLst>
          </p:cNvPr>
          <p:cNvSpPr txBox="1"/>
          <p:nvPr/>
        </p:nvSpPr>
        <p:spPr>
          <a:xfrm>
            <a:off x="724377" y="5768978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共有ライブラリとして生成されるコントローラモジュールから、コントローラのインスタンスを生成する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エントリ関数を定義するマクロ。括弧の中にコントローラのクラス名を記述する</a:t>
            </a:r>
          </a:p>
        </p:txBody>
      </p:sp>
    </p:spTree>
    <p:extLst>
      <p:ext uri="{BB962C8B-B14F-4D97-AF65-F5344CB8AC3E}">
        <p14:creationId xmlns:p14="http://schemas.microsoft.com/office/powerpoint/2010/main" val="36239756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ソース解説</a:t>
            </a:r>
            <a:r>
              <a:rPr kumimoji="1" lang="en-US" altLang="ja-JP" sz="4000" dirty="0"/>
              <a:t> (2/2)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801650" y="1816933"/>
            <a:ext cx="7394331" cy="47834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8CE881-DE31-6EDC-CDBE-6249DA1AEB7C}"/>
              </a:ext>
            </a:extLst>
          </p:cNvPr>
          <p:cNvSpPr txBox="1"/>
          <p:nvPr/>
        </p:nvSpPr>
        <p:spPr>
          <a:xfrm>
            <a:off x="1308449" y="1539934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初期化処理の実装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337857F-4D49-8075-B444-595B25381171}"/>
              </a:ext>
            </a:extLst>
          </p:cNvPr>
          <p:cNvSpPr txBox="1"/>
          <p:nvPr/>
        </p:nvSpPr>
        <p:spPr>
          <a:xfrm>
            <a:off x="3985893" y="1539934"/>
            <a:ext cx="4628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引数</a:t>
            </a:r>
            <a:r>
              <a:rPr lang="en-US" altLang="ja-JP" sz="1200" b="1" dirty="0">
                <a:solidFill>
                  <a:srgbClr val="FF0000"/>
                </a:solidFill>
              </a:rPr>
              <a:t>io</a:t>
            </a:r>
            <a:r>
              <a:rPr lang="ja-JP" altLang="en-US" sz="1200" b="1" dirty="0">
                <a:solidFill>
                  <a:srgbClr val="FF0000"/>
                </a:solidFill>
              </a:rPr>
              <a:t>を介して入出力に必要な設定やオブジェクトの取得を行う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626B4B-16BD-47A3-1022-680E22F4323F}"/>
              </a:ext>
            </a:extLst>
          </p:cNvPr>
          <p:cNvSpPr txBox="1"/>
          <p:nvPr/>
        </p:nvSpPr>
        <p:spPr>
          <a:xfrm>
            <a:off x="3641639" y="2346803"/>
            <a:ext cx="4870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入出力用の</a:t>
            </a:r>
            <a:r>
              <a:rPr lang="en-US" altLang="ja-JP" sz="1200" b="1" dirty="0">
                <a:solidFill>
                  <a:srgbClr val="FF0000"/>
                </a:solidFill>
              </a:rPr>
              <a:t>Body</a:t>
            </a:r>
            <a:r>
              <a:rPr lang="ja-JP" altLang="en-US" sz="1200" b="1" dirty="0">
                <a:solidFill>
                  <a:srgbClr val="FF0000"/>
                </a:solidFill>
              </a:rPr>
              <a:t>オブジェクトの取得。ロボット全体の情報に対応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96C3B0-B7B7-D34C-7987-41E87AA17C2E}"/>
              </a:ext>
            </a:extLst>
          </p:cNvPr>
          <p:cNvSpPr txBox="1"/>
          <p:nvPr/>
        </p:nvSpPr>
        <p:spPr>
          <a:xfrm>
            <a:off x="5130437" y="260563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左車輪のリンク（関節）の取得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7A10ACA-A6E8-ED1D-2BD4-9F1F75182B3C}"/>
              </a:ext>
            </a:extLst>
          </p:cNvPr>
          <p:cNvSpPr txBox="1"/>
          <p:nvPr/>
        </p:nvSpPr>
        <p:spPr>
          <a:xfrm>
            <a:off x="5130437" y="2858105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右車輪のリンク（関節）の取得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0854C7-958E-055C-6696-8E50E8E03D35}"/>
              </a:ext>
            </a:extLst>
          </p:cNvPr>
          <p:cNvSpPr txBox="1"/>
          <p:nvPr/>
        </p:nvSpPr>
        <p:spPr>
          <a:xfrm>
            <a:off x="5538127" y="3584397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関節トルクを指令値にする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15E5A0F-1BF8-1064-06B8-A023BFBF9D16}"/>
              </a:ext>
            </a:extLst>
          </p:cNvPr>
          <p:cNvSpPr txBox="1"/>
          <p:nvPr/>
        </p:nvSpPr>
        <p:spPr>
          <a:xfrm>
            <a:off x="5538126" y="3814980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関節トルクを出力する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A11B13-6ED5-9AB8-6F0A-C823EC584C28}"/>
              </a:ext>
            </a:extLst>
          </p:cNvPr>
          <p:cNvSpPr txBox="1"/>
          <p:nvPr/>
        </p:nvSpPr>
        <p:spPr>
          <a:xfrm>
            <a:off x="2628380" y="4310539"/>
            <a:ext cx="2026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初期化成功時は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1F708-E142-A032-F923-55C52A032315}"/>
              </a:ext>
            </a:extLst>
          </p:cNvPr>
          <p:cNvSpPr txBox="1"/>
          <p:nvPr/>
        </p:nvSpPr>
        <p:spPr>
          <a:xfrm>
            <a:off x="886997" y="4842737"/>
            <a:ext cx="6647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制御処理の実装。毎制御ループ（通常シミュレーションのタイムステップ）ごとに実行される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7AF973-A203-0DAD-D827-FED62875BC0F}"/>
              </a:ext>
            </a:extLst>
          </p:cNvPr>
          <p:cNvSpPr txBox="1"/>
          <p:nvPr/>
        </p:nvSpPr>
        <p:spPr>
          <a:xfrm>
            <a:off x="3434474" y="5522613"/>
            <a:ext cx="5495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左車輪に 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1.0 [N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・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m]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のトルク指令を出力する。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(u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は関節トルクを表す変数）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B48BCC6-9D61-FC2E-C923-2EED648295A9}"/>
              </a:ext>
            </a:extLst>
          </p:cNvPr>
          <p:cNvSpPr txBox="1"/>
          <p:nvPr/>
        </p:nvSpPr>
        <p:spPr>
          <a:xfrm>
            <a:off x="3434474" y="5784518"/>
            <a:ext cx="3337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右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車輪に 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1.0 [N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・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m]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のトルク指令を出力する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D73C6A6-ECA7-98FB-B1BD-DC9C351084FA}"/>
              </a:ext>
            </a:extLst>
          </p:cNvPr>
          <p:cNvSpPr txBox="1"/>
          <p:nvPr/>
        </p:nvSpPr>
        <p:spPr>
          <a:xfrm>
            <a:off x="2542097" y="6043060"/>
            <a:ext cx="5468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制御を継続するときは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を返す。</a:t>
            </a:r>
            <a:r>
              <a:rPr lang="en-US" altLang="ja-JP" sz="1200" b="1" dirty="0">
                <a:solidFill>
                  <a:srgbClr val="FF0000"/>
                </a:solidFill>
              </a:rPr>
              <a:t>false</a:t>
            </a:r>
            <a:r>
              <a:rPr lang="ja-JP" altLang="en-US" sz="1200" b="1" dirty="0">
                <a:solidFill>
                  <a:srgbClr val="FF0000"/>
                </a:solidFill>
              </a:rPr>
              <a:t>を返すとそれ以降制御をしなくなる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683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78CE9B-121F-F955-FDDC-306307B6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お手本パッケージのファイル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1F319-8616-55AB-3AAB-8C659988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Part6</a:t>
            </a:r>
            <a:r>
              <a:rPr kumimoji="1" lang="ja-JP" altLang="en-US" dirty="0"/>
              <a:t>に対応するファイル</a:t>
            </a:r>
            <a:endParaRPr kumimoji="1" lang="en-US" altLang="ja-JP" dirty="0"/>
          </a:p>
          <a:p>
            <a:pPr lvl="1"/>
            <a:r>
              <a:rPr lang="ja-JP" altLang="en-US" dirty="0"/>
              <a:t>コントローラのソースファイル</a:t>
            </a:r>
            <a:endParaRPr lang="en-US" altLang="ja-JP" dirty="0"/>
          </a:p>
          <a:p>
            <a:pPr lvl="2"/>
            <a:r>
              <a:rPr lang="en-US" altLang="ja-JP" dirty="0" err="1"/>
              <a:t>src</a:t>
            </a:r>
            <a:r>
              <a:rPr lang="en-US" altLang="ja-JP" dirty="0"/>
              <a:t>/MobileRobotDriveTester.cpp</a:t>
            </a:r>
          </a:p>
          <a:p>
            <a:pPr lvl="1"/>
            <a:r>
              <a:rPr kumimoji="1" lang="ja-JP" altLang="en-US" dirty="0"/>
              <a:t>プロジェクトファイル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project/</a:t>
            </a:r>
            <a:r>
              <a:rPr kumimoji="1" lang="en-US" altLang="ja-JP" dirty="0" err="1"/>
              <a:t>mobile_robot_drive_test.cnoid</a:t>
            </a:r>
            <a:endParaRPr kumimoji="1" lang="en-US" altLang="ja-JP" dirty="0"/>
          </a:p>
          <a:p>
            <a:pPr lvl="2"/>
            <a:endParaRPr lang="en-US" altLang="ja-JP" dirty="0"/>
          </a:p>
          <a:p>
            <a:r>
              <a:rPr kumimoji="1" lang="ja-JP" altLang="en-US" dirty="0"/>
              <a:t>以下のコマンドでプロジェクトを起動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9633C9-D619-50CA-5E1E-4FDED05F3A12}"/>
              </a:ext>
            </a:extLst>
          </p:cNvPr>
          <p:cNvSpPr txBox="1"/>
          <p:nvPr/>
        </p:nvSpPr>
        <p:spPr>
          <a:xfrm>
            <a:off x="713904" y="4789217"/>
            <a:ext cx="7617811" cy="720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/choreonoid_ros2_mobile_robot_tutorial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mobile_robot_drive_test.cnoid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9022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0BC5A-D177-AB6B-3250-28A61733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ビルドスクリプトの作成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92A906-0F68-00AB-9CE6-1F9C4A91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644"/>
            <a:ext cx="7886700" cy="2472519"/>
          </a:xfrm>
        </p:spPr>
        <p:txBody>
          <a:bodyPr/>
          <a:lstStyle/>
          <a:p>
            <a:r>
              <a:rPr lang="ja-JP" altLang="en-US" dirty="0"/>
              <a:t>以下のスクリプトを</a:t>
            </a:r>
            <a:r>
              <a:rPr lang="en-US" altLang="ja-JP" dirty="0"/>
              <a:t>~/ros2_ws/build.sh</a:t>
            </a:r>
            <a:r>
              <a:rPr lang="ja-JP" altLang="en-US" dirty="0"/>
              <a:t>として作成しておく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245350-2724-637C-F8E6-8BE845D13595}"/>
              </a:ext>
            </a:extLst>
          </p:cNvPr>
          <p:cNvSpPr txBox="1"/>
          <p:nvPr/>
        </p:nvSpPr>
        <p:spPr>
          <a:xfrm>
            <a:off x="868390" y="2525758"/>
            <a:ext cx="7623265" cy="100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#!/bin/sh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 --packages-select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A5C34A-87AF-D13B-3D66-57E08D9811D3}"/>
              </a:ext>
            </a:extLst>
          </p:cNvPr>
          <p:cNvSpPr txBox="1">
            <a:spLocks/>
          </p:cNvSpPr>
          <p:nvPr/>
        </p:nvSpPr>
        <p:spPr>
          <a:xfrm>
            <a:off x="628650" y="3984473"/>
            <a:ext cx="7886700" cy="465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実行権限を付与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FE252A-6B66-AA02-D815-59FCCA996800}"/>
              </a:ext>
            </a:extLst>
          </p:cNvPr>
          <p:cNvSpPr txBox="1"/>
          <p:nvPr/>
        </p:nvSpPr>
        <p:spPr>
          <a:xfrm>
            <a:off x="868391" y="4570921"/>
            <a:ext cx="7646960" cy="346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chmod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+x build.sh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2E8EA81-26AC-D1E5-CED1-6CFE121E10F2}"/>
              </a:ext>
            </a:extLst>
          </p:cNvPr>
          <p:cNvSpPr txBox="1">
            <a:spLocks/>
          </p:cNvSpPr>
          <p:nvPr/>
        </p:nvSpPr>
        <p:spPr>
          <a:xfrm>
            <a:off x="628650" y="5262691"/>
            <a:ext cx="7886700" cy="465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以下でビルドを実行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F4117C-0063-CE5C-3650-BF637A48744E}"/>
              </a:ext>
            </a:extLst>
          </p:cNvPr>
          <p:cNvSpPr txBox="1"/>
          <p:nvPr/>
        </p:nvSpPr>
        <p:spPr>
          <a:xfrm>
            <a:off x="868391" y="5816944"/>
            <a:ext cx="7646960" cy="465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~/ros2_ws/build.sh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AE37107-1CB0-912A-2391-1C28CF2F8A69}"/>
              </a:ext>
            </a:extLst>
          </p:cNvPr>
          <p:cNvCxnSpPr>
            <a:cxnSpLocks/>
          </p:cNvCxnSpPr>
          <p:nvPr/>
        </p:nvCxnSpPr>
        <p:spPr>
          <a:xfrm>
            <a:off x="4507606" y="3429000"/>
            <a:ext cx="37869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F13F2AF-E414-BD98-28B8-0F136D883881}"/>
              </a:ext>
            </a:extLst>
          </p:cNvPr>
          <p:cNvSpPr txBox="1"/>
          <p:nvPr/>
        </p:nvSpPr>
        <p:spPr>
          <a:xfrm>
            <a:off x="4694710" y="3544497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FF0000"/>
                </a:solidFill>
              </a:rPr>
              <a:t>my_mobile_robot</a:t>
            </a:r>
            <a:r>
              <a:rPr kumimoji="1" lang="ja-JP" altLang="en-US" b="1" dirty="0">
                <a:solidFill>
                  <a:srgbClr val="FF0000"/>
                </a:solidFill>
              </a:rPr>
              <a:t>だけビルドする</a:t>
            </a:r>
          </a:p>
        </p:txBody>
      </p:sp>
    </p:spTree>
    <p:extLst>
      <p:ext uri="{BB962C8B-B14F-4D97-AF65-F5344CB8AC3E}">
        <p14:creationId xmlns:p14="http://schemas.microsoft.com/office/powerpoint/2010/main" val="199748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11538</TotalTime>
  <Words>16067</Words>
  <Application>Microsoft Office PowerPoint</Application>
  <PresentationFormat>画面に合わせる (4:3)</PresentationFormat>
  <Paragraphs>2612</Paragraphs>
  <Slides>227</Slides>
  <Notes>33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227</vt:i4>
      </vt:variant>
    </vt:vector>
  </HeadingPairs>
  <TitlesOfParts>
    <vt:vector size="233" baseType="lpstr">
      <vt:lpstr>ＭＳ ゴシック</vt:lpstr>
      <vt:lpstr>游ゴシック</vt:lpstr>
      <vt:lpstr>游ゴシック Light</vt:lpstr>
      <vt:lpstr>Arial</vt:lpstr>
      <vt:lpstr>Cambria Math</vt:lpstr>
      <vt:lpstr>Office テーマ</vt:lpstr>
      <vt:lpstr>Choreonoid ROS 2 モバイルロボット チュートリアル</vt:lpstr>
      <vt:lpstr>Part1</vt:lpstr>
      <vt:lpstr>チュートリアルの目的</vt:lpstr>
      <vt:lpstr>内容</vt:lpstr>
      <vt:lpstr>シミュレーションするにあたって</vt:lpstr>
      <vt:lpstr>シミュレータの構成</vt:lpstr>
      <vt:lpstr>利用するROS 2要素</vt:lpstr>
      <vt:lpstr>注：ROS 2の必要性</vt:lpstr>
      <vt:lpstr>情報</vt:lpstr>
      <vt:lpstr>関連チュートリアル</vt:lpstr>
      <vt:lpstr>Part2</vt:lpstr>
      <vt:lpstr>対象環境</vt:lpstr>
      <vt:lpstr>ROS 2環境の構築</vt:lpstr>
      <vt:lpstr>ROS 2のインストール</vt:lpstr>
      <vt:lpstr>rosdepのインストール</vt:lpstr>
      <vt:lpstr>Gitのインストール</vt:lpstr>
      <vt:lpstr>ROS 2ワークスペースの作成 </vt:lpstr>
      <vt:lpstr>Choreonoid関連パッケージの追加</vt:lpstr>
      <vt:lpstr>Choreonoid関連パッケージのビルド</vt:lpstr>
      <vt:lpstr>ワークスペースセットアップスクリプトの取り込み</vt:lpstr>
      <vt:lpstr>Choreonoidの起動</vt:lpstr>
      <vt:lpstr>サンプルの実行</vt:lpstr>
      <vt:lpstr>実習用のROSパッケージ</vt:lpstr>
      <vt:lpstr>my_mobile_robotパッケージの作成</vt:lpstr>
      <vt:lpstr>Part3</vt:lpstr>
      <vt:lpstr>モデルの作成</vt:lpstr>
      <vt:lpstr>モデルファイル記述形式</vt:lpstr>
      <vt:lpstr>モデリング座標の方針</vt:lpstr>
      <vt:lpstr>モデルファイルの作成</vt:lpstr>
      <vt:lpstr>車体の記述 (Body形式)</vt:lpstr>
      <vt:lpstr>ヘッダ部</vt:lpstr>
      <vt:lpstr>リンクの記述</vt:lpstr>
      <vt:lpstr>慣性行列の計算</vt:lpstr>
      <vt:lpstr>直方体(Box)の慣性行列</vt:lpstr>
      <vt:lpstr>円柱(Cylinder)の慣性行列</vt:lpstr>
      <vt:lpstr>球(Sphere)の慣性行列</vt:lpstr>
      <vt:lpstr>モデルの読み込み</vt:lpstr>
      <vt:lpstr>シーンビューの操作</vt:lpstr>
      <vt:lpstr>プロジェクトファイルの保存</vt:lpstr>
      <vt:lpstr>プロジェクトファイルの読込</vt:lpstr>
      <vt:lpstr>左車輪の追加</vt:lpstr>
      <vt:lpstr>解説</vt:lpstr>
      <vt:lpstr>再読み込み機能</vt:lpstr>
      <vt:lpstr>右車輪の追加</vt:lpstr>
      <vt:lpstr>モデルの操作</vt:lpstr>
      <vt:lpstr>Part4</vt:lpstr>
      <vt:lpstr>シミュレーションの準備</vt:lpstr>
      <vt:lpstr>手順1</vt:lpstr>
      <vt:lpstr>手順2</vt:lpstr>
      <vt:lpstr>記録モードの設定</vt:lpstr>
      <vt:lpstr>シミュレーションの実行</vt:lpstr>
      <vt:lpstr>シミュレーション設定としての プロジェクトアイテム</vt:lpstr>
      <vt:lpstr>利用可能な物理エンジン</vt:lpstr>
      <vt:lpstr>無重力シミュレーション</vt:lpstr>
      <vt:lpstr>床の追加</vt:lpstr>
      <vt:lpstr>接触マテリアル</vt:lpstr>
      <vt:lpstr>タイムステップの設定</vt:lpstr>
      <vt:lpstr>参考：ODEの利用</vt:lpstr>
      <vt:lpstr>Part5</vt:lpstr>
      <vt:lpstr>任意形状の実現</vt:lpstr>
      <vt:lpstr>利用可能なメッシュファイル</vt:lpstr>
      <vt:lpstr>メガローバーのメッシュファイル</vt:lpstr>
      <vt:lpstr>モデルファイルの修正 (車体部分)</vt:lpstr>
      <vt:lpstr>モデルファイルの修正 (ホイール部分）</vt:lpstr>
      <vt:lpstr>修正結果</vt:lpstr>
      <vt:lpstr>補足：影の設定について</vt:lpstr>
      <vt:lpstr>Part6</vt:lpstr>
      <vt:lpstr>モデルの切り分け</vt:lpstr>
      <vt:lpstr>切り分けの例</vt:lpstr>
      <vt:lpstr>Bodyファイルでの切り分け</vt:lpstr>
      <vt:lpstr>車体の記述</vt:lpstr>
      <vt:lpstr>左車輪の記述</vt:lpstr>
      <vt:lpstr>右車輪の記述</vt:lpstr>
      <vt:lpstr>各モデルの確認</vt:lpstr>
      <vt:lpstr>Part7</vt:lpstr>
      <vt:lpstr>ロボット車体の制御</vt:lpstr>
      <vt:lpstr>制御プログラムの導入</vt:lpstr>
      <vt:lpstr>コントローラのアイテム</vt:lpstr>
      <vt:lpstr>シンプルコントローラの導入</vt:lpstr>
      <vt:lpstr>まずとにかく動かしてみる</vt:lpstr>
      <vt:lpstr>コントローラ本体の作成手順</vt:lpstr>
      <vt:lpstr>マニュアルの関連ページ</vt:lpstr>
      <vt:lpstr>MobileRobotDriveTester.cpp (1/2)</vt:lpstr>
      <vt:lpstr>MobileRobotDriveTester.cpp (2/2)</vt:lpstr>
      <vt:lpstr>package.xmlの編集</vt:lpstr>
      <vt:lpstr>トップのCMakeLists.txt</vt:lpstr>
      <vt:lpstr>srcのCMakeLists.txt</vt:lpstr>
      <vt:lpstr>ビルド</vt:lpstr>
      <vt:lpstr>colcon build の処理</vt:lpstr>
      <vt:lpstr>ワークスペースセットアップスクリプトの取り込み</vt:lpstr>
      <vt:lpstr>初回ビルド後の設定の反映</vt:lpstr>
      <vt:lpstr>コントローラの本体の設定</vt:lpstr>
      <vt:lpstr>補足：アイテム名の修正</vt:lpstr>
      <vt:lpstr>プロジェクトファイルの保存</vt:lpstr>
      <vt:lpstr>シミュレーションの実行</vt:lpstr>
      <vt:lpstr>ソース解説 (1/2)</vt:lpstr>
      <vt:lpstr>ソース解説 (2/2)</vt:lpstr>
      <vt:lpstr>お手本パッケージのファイル</vt:lpstr>
      <vt:lpstr>ビルドスクリプトの作成</vt:lpstr>
      <vt:lpstr>Part8</vt:lpstr>
      <vt:lpstr>外部入力に基づく制御</vt:lpstr>
      <vt:lpstr>速度指令値</vt:lpstr>
      <vt:lpstr>ROSメッセージ型</vt:lpstr>
      <vt:lpstr>ROSのTwistメッセージ型</vt:lpstr>
      <vt:lpstr>Twistメッセージの入力</vt:lpstr>
      <vt:lpstr>ROS通信の種類</vt:lpstr>
      <vt:lpstr>コントローラの作成と導入</vt:lpstr>
      <vt:lpstr>package.xmlの編集</vt:lpstr>
      <vt:lpstr>依存パッケージのインストール</vt:lpstr>
      <vt:lpstr>MobileRobotDriverController.cppの準備</vt:lpstr>
      <vt:lpstr>rclcppライブラリ</vt:lpstr>
      <vt:lpstr>MobileRobotDriveController.cpp (1/4)</vt:lpstr>
      <vt:lpstr>MobileRobotDriveController.cpp (2/4)</vt:lpstr>
      <vt:lpstr>MobileRobotDriveController.cpp (3/4)</vt:lpstr>
      <vt:lpstr>MobileRobotDriveController.cpp (4/4)</vt:lpstr>
      <vt:lpstr>トップのCMakeLists.txt</vt:lpstr>
      <vt:lpstr>srcのCMakeLists.txt</vt:lpstr>
      <vt:lpstr>ビルド</vt:lpstr>
      <vt:lpstr>プロジェクトの構成</vt:lpstr>
      <vt:lpstr>シミュレーションの実行</vt:lpstr>
      <vt:lpstr>トピックの確認</vt:lpstr>
      <vt:lpstr>/cmd_velトピックのPublish</vt:lpstr>
      <vt:lpstr>ros2 topicコマンドによる操作</vt:lpstr>
      <vt:lpstr>rqt_robot_steering による操作</vt:lpstr>
      <vt:lpstr>ノード接続グラフの表示</vt:lpstr>
      <vt:lpstr>Part9</vt:lpstr>
      <vt:lpstr>ノード実装におけるROS1とROS2の違い</vt:lpstr>
      <vt:lpstr>ソース解説 (1/4)</vt:lpstr>
      <vt:lpstr>ソース解説 (2/4)</vt:lpstr>
      <vt:lpstr>ソース解説 (3/4)</vt:lpstr>
      <vt:lpstr>ソース解説 (4/4)</vt:lpstr>
      <vt:lpstr>コントローラの実行効率向上</vt:lpstr>
      <vt:lpstr>スレッド構成</vt:lpstr>
      <vt:lpstr>MobileRobotDriveControllerEx.cpp (1/5)</vt:lpstr>
      <vt:lpstr>MobileRobotDriveControllerEx.cpp (2/5)</vt:lpstr>
      <vt:lpstr>MobileRobotDriveControllerEx.cpp (3/5)</vt:lpstr>
      <vt:lpstr>MobileRobotDriveControllerEx.cpp (4/5)</vt:lpstr>
      <vt:lpstr>MobileRobotDriveControllerEx.cpp (5/5)</vt:lpstr>
      <vt:lpstr>srcのCMakeLists.txt</vt:lpstr>
      <vt:lpstr>Part10</vt:lpstr>
      <vt:lpstr>ゲームパッドによる操作</vt:lpstr>
      <vt:lpstr>joyトピック</vt:lpstr>
      <vt:lpstr>トピックの変換</vt:lpstr>
      <vt:lpstr>設定ファイル</vt:lpstr>
      <vt:lpstr>joy_teleopノードの起動</vt:lpstr>
      <vt:lpstr>Part11</vt:lpstr>
      <vt:lpstr>Launchファイルによる一括起動</vt:lpstr>
      <vt:lpstr>準備</vt:lpstr>
      <vt:lpstr>joy_teleop用Launchファイル</vt:lpstr>
      <vt:lpstr>Launchファイルの起動</vt:lpstr>
      <vt:lpstr>Launchの終了</vt:lpstr>
      <vt:lpstr>全て起動するLaunchファイル</vt:lpstr>
      <vt:lpstr>Launchファイルの形式</vt:lpstr>
      <vt:lpstr>Python版Launchファイル</vt:lpstr>
      <vt:lpstr>Part12</vt:lpstr>
      <vt:lpstr>関節の追加</vt:lpstr>
      <vt:lpstr>パン関節の追加(1/2)</vt:lpstr>
      <vt:lpstr>パン関節の追加(2/2)</vt:lpstr>
      <vt:lpstr>チルト関節の追加</vt:lpstr>
      <vt:lpstr>関節リミット値の設定</vt:lpstr>
      <vt:lpstr>表示するリンクの選択</vt:lpstr>
      <vt:lpstr>Part13</vt:lpstr>
      <vt:lpstr>パン・チルト軸の目標角速度制御</vt:lpstr>
      <vt:lpstr>コントローラの作成と導入</vt:lpstr>
      <vt:lpstr>MobileRobotPanTiltController.cpp (1/5)</vt:lpstr>
      <vt:lpstr>MobileRobotPanTiltController.cpp (2/5)</vt:lpstr>
      <vt:lpstr>MobileRobotPanTiltController.cpp (3/5)</vt:lpstr>
      <vt:lpstr>MobileRobotPanTiltController.cpp (4/5)</vt:lpstr>
      <vt:lpstr>MobileRobotPanTiltController.cpp (5/5)</vt:lpstr>
      <vt:lpstr>srcのCMakeLists.txt</vt:lpstr>
      <vt:lpstr>プロジェクトの構成</vt:lpstr>
      <vt:lpstr>ros2 topicコマンドによる操作</vt:lpstr>
      <vt:lpstr>joy_teleop追加設定</vt:lpstr>
      <vt:lpstr>Launchファイルの作成</vt:lpstr>
      <vt:lpstr>補足</vt:lpstr>
      <vt:lpstr>Part14</vt:lpstr>
      <vt:lpstr>環境モデルの導入</vt:lpstr>
      <vt:lpstr>シーン描画設定</vt:lpstr>
      <vt:lpstr>簡易地形モデル</vt:lpstr>
      <vt:lpstr>センサの追加</vt:lpstr>
      <vt:lpstr>レンジセンサ(LiDAR)の追加</vt:lpstr>
      <vt:lpstr>光学フレーム座標系</vt:lpstr>
      <vt:lpstr>LiDARの記述内容</vt:lpstr>
      <vt:lpstr>RGB-Dカメラの追加（1/2）</vt:lpstr>
      <vt:lpstr>RGB-Dカメラの追加（2/2）</vt:lpstr>
      <vt:lpstr>視覚センサ情報の可視化</vt:lpstr>
      <vt:lpstr>カメラの切り替え</vt:lpstr>
      <vt:lpstr>シーンビューの追加</vt:lpstr>
      <vt:lpstr>視覚センサのシミュレーション</vt:lpstr>
      <vt:lpstr>センサデータの出力と表示</vt:lpstr>
      <vt:lpstr>Choreonoid上で表示（1/3）</vt:lpstr>
      <vt:lpstr>Choreonoid上で表示（2/3）</vt:lpstr>
      <vt:lpstr>Choreonoid上で表示（3/3）</vt:lpstr>
      <vt:lpstr>PowerPoint プレゼンテーション</vt:lpstr>
      <vt:lpstr>プロジェクト&amp;Launchファイル</vt:lpstr>
      <vt:lpstr>Part15</vt:lpstr>
      <vt:lpstr>状態外部出力の方法</vt:lpstr>
      <vt:lpstr>BodyROS2アイテムの導入</vt:lpstr>
      <vt:lpstr>効率化のための補足</vt:lpstr>
      <vt:lpstr>BodyROS2アイテムの出力対象</vt:lpstr>
      <vt:lpstr>トピックの確認</vt:lpstr>
      <vt:lpstr>トピックのデータの確認</vt:lpstr>
      <vt:lpstr>仮想世界全体情報のPublish</vt:lpstr>
      <vt:lpstr>Clockトピック</vt:lpstr>
      <vt:lpstr>プロジェクト&amp;Launchファイル</vt:lpstr>
      <vt:lpstr>RVizによる状態表示</vt:lpstr>
      <vt:lpstr>Rviz利用の手順</vt:lpstr>
      <vt:lpstr>Part16</vt:lpstr>
      <vt:lpstr>URDFとは</vt:lpstr>
      <vt:lpstr>Bodyファイル vs URDF</vt:lpstr>
      <vt:lpstr>モバイルロボットのURDF</vt:lpstr>
      <vt:lpstr>URDFファイルの読み込み</vt:lpstr>
      <vt:lpstr>Body &lt;-&gt; URDF 変換</vt:lpstr>
      <vt:lpstr>Part17</vt:lpstr>
      <vt:lpstr>rvizの起動</vt:lpstr>
      <vt:lpstr>何か可視化してみる</vt:lpstr>
      <vt:lpstr>カメラ画像の可視化</vt:lpstr>
      <vt:lpstr>LiDARデータの可視化</vt:lpstr>
      <vt:lpstr>ロボットモデルの導入</vt:lpstr>
      <vt:lpstr>ロボットモデル表示の流れ</vt:lpstr>
      <vt:lpstr>RViz2の設定続き</vt:lpstr>
      <vt:lpstr>RViz用launchファイル</vt:lpstr>
      <vt:lpstr>全起動launchファイル</vt:lpstr>
      <vt:lpstr>遠隔操作</vt:lpstr>
      <vt:lpstr>Part18</vt:lpstr>
      <vt:lpstr>3次元LiDAR</vt:lpstr>
      <vt:lpstr>3次元LiDARの記述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Choreonoid (コレオノイド) で学ぶ ROSとロボットシミュレーション</dc:title>
  <dc:creator>慎一郎 中岡</dc:creator>
  <cp:lastModifiedBy>慎一郎 中岡</cp:lastModifiedBy>
  <cp:revision>628</cp:revision>
  <dcterms:created xsi:type="dcterms:W3CDTF">2022-08-25T14:05:06Z</dcterms:created>
  <dcterms:modified xsi:type="dcterms:W3CDTF">2024-08-30T14:29:21Z</dcterms:modified>
</cp:coreProperties>
</file>